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8" r:id="rId4"/>
  </p:sldMasterIdLst>
  <p:notesMasterIdLst>
    <p:notesMasterId r:id="rId38"/>
  </p:notesMasterIdLst>
  <p:sldIdLst>
    <p:sldId id="256" r:id="rId5"/>
    <p:sldId id="257" r:id="rId6"/>
    <p:sldId id="303" r:id="rId7"/>
    <p:sldId id="265" r:id="rId8"/>
    <p:sldId id="258" r:id="rId9"/>
    <p:sldId id="282" r:id="rId10"/>
    <p:sldId id="304" r:id="rId11"/>
    <p:sldId id="279" r:id="rId12"/>
    <p:sldId id="307" r:id="rId13"/>
    <p:sldId id="313" r:id="rId14"/>
    <p:sldId id="314" r:id="rId15"/>
    <p:sldId id="315" r:id="rId16"/>
    <p:sldId id="306" r:id="rId17"/>
    <p:sldId id="309" r:id="rId18"/>
    <p:sldId id="305" r:id="rId19"/>
    <p:sldId id="294" r:id="rId20"/>
    <p:sldId id="286" r:id="rId21"/>
    <p:sldId id="295" r:id="rId22"/>
    <p:sldId id="296" r:id="rId23"/>
    <p:sldId id="308" r:id="rId24"/>
    <p:sldId id="316" r:id="rId25"/>
    <p:sldId id="289" r:id="rId26"/>
    <p:sldId id="310" r:id="rId27"/>
    <p:sldId id="312" r:id="rId28"/>
    <p:sldId id="317" r:id="rId29"/>
    <p:sldId id="298" r:id="rId30"/>
    <p:sldId id="301" r:id="rId31"/>
    <p:sldId id="300" r:id="rId32"/>
    <p:sldId id="302" r:id="rId33"/>
    <p:sldId id="311" r:id="rId34"/>
    <p:sldId id="293" r:id="rId35"/>
    <p:sldId id="276" r:id="rId36"/>
    <p:sldId id="280" r:id="rId37"/>
  </p:sldIdLst>
  <p:sldSz cx="18288000" cy="10287000"/>
  <p:notesSz cx="6858000" cy="9144000"/>
  <p:embeddedFontLst>
    <p:embeddedFont>
      <p:font typeface="Calibri" panose="020F0502020204030204" pitchFamily="34" charset="0"/>
      <p:regular r:id="rId39"/>
      <p:bold r:id="rId40"/>
      <p:italic r:id="rId41"/>
      <p:boldItalic r:id="rId42"/>
    </p:embeddedFont>
    <p:embeddedFont>
      <p:font typeface="Calisto MT" panose="02040603050505030304" pitchFamily="18" charset="0"/>
      <p:regular r:id="rId43"/>
      <p:bold r:id="rId44"/>
      <p:italic r:id="rId45"/>
      <p:boldItalic r:id="rId46"/>
    </p:embeddedFont>
    <p:embeddedFont>
      <p:font typeface="Glacial Indifference" panose="020B0604020202020204" charset="0"/>
      <p:regular r:id="rId47"/>
    </p:embeddedFont>
    <p:embeddedFont>
      <p:font typeface="Montserrat Light" panose="00000400000000000000" pitchFamily="2" charset="0"/>
      <p:regular r:id="rId48"/>
      <p:italic r:id="rId49"/>
    </p:embeddedFont>
    <p:embeddedFont>
      <p:font typeface="Open Sans" panose="020B0606030504020204" pitchFamily="34" charset="0"/>
      <p:regular r:id="rId50"/>
      <p:bold r:id="rId51"/>
      <p:italic r:id="rId52"/>
      <p:boldItalic r:id="rId53"/>
    </p:embeddedFont>
    <p:embeddedFont>
      <p:font typeface="Wingdings 2" panose="05020102010507070707" pitchFamily="18" charset="2"/>
      <p:regular r:id="rId5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A046"/>
    <a:srgbClr val="7064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64" autoAdjust="0"/>
  </p:normalViewPr>
  <p:slideViewPr>
    <p:cSldViewPr snapToGrid="0">
      <p:cViewPr>
        <p:scale>
          <a:sx n="75" d="100"/>
          <a:sy n="75" d="100"/>
        </p:scale>
        <p:origin x="-101" y="-701"/>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6F55E5-CA0F-4A4B-805A-951122543AA5}" type="datetimeFigureOut">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35F1B3-D76F-4B45-8E7E-06AE70D3AC42}" type="slidenum">
              <a:t>‹#›</a:t>
            </a:fld>
            <a:endParaRPr lang="en-US"/>
          </a:p>
        </p:txBody>
      </p:sp>
    </p:spTree>
    <p:extLst>
      <p:ext uri="{BB962C8B-B14F-4D97-AF65-F5344CB8AC3E}">
        <p14:creationId xmlns:p14="http://schemas.microsoft.com/office/powerpoint/2010/main" val="2441504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3CAB241-777D-430D-BB86-A4E3B51A2CCE}" type="slidenum">
              <a:rPr lang="en-CA" smtClean="0"/>
              <a:t>6</a:t>
            </a:fld>
            <a:endParaRPr lang="en-CA"/>
          </a:p>
        </p:txBody>
      </p:sp>
    </p:spTree>
    <p:extLst>
      <p:ext uri="{BB962C8B-B14F-4D97-AF65-F5344CB8AC3E}">
        <p14:creationId xmlns:p14="http://schemas.microsoft.com/office/powerpoint/2010/main" val="2329726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3CAB241-777D-430D-BB86-A4E3B51A2CCE}" type="slidenum">
              <a:rPr lang="en-CA" smtClean="0"/>
              <a:t>7</a:t>
            </a:fld>
            <a:endParaRPr lang="en-CA"/>
          </a:p>
        </p:txBody>
      </p:sp>
    </p:spTree>
    <p:extLst>
      <p:ext uri="{BB962C8B-B14F-4D97-AF65-F5344CB8AC3E}">
        <p14:creationId xmlns:p14="http://schemas.microsoft.com/office/powerpoint/2010/main" val="2451860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3CAB241-777D-430D-BB86-A4E3B51A2CCE}" type="slidenum">
              <a:rPr lang="en-CA" smtClean="0"/>
              <a:t>9</a:t>
            </a:fld>
            <a:endParaRPr lang="en-CA"/>
          </a:p>
        </p:txBody>
      </p:sp>
    </p:spTree>
    <p:extLst>
      <p:ext uri="{BB962C8B-B14F-4D97-AF65-F5344CB8AC3E}">
        <p14:creationId xmlns:p14="http://schemas.microsoft.com/office/powerpoint/2010/main" val="1160557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3CAB241-777D-430D-BB86-A4E3B51A2CCE}" type="slidenum">
              <a:rPr lang="en-CA" smtClean="0"/>
              <a:t>10</a:t>
            </a:fld>
            <a:endParaRPr lang="en-CA"/>
          </a:p>
        </p:txBody>
      </p:sp>
    </p:spTree>
    <p:extLst>
      <p:ext uri="{BB962C8B-B14F-4D97-AF65-F5344CB8AC3E}">
        <p14:creationId xmlns:p14="http://schemas.microsoft.com/office/powerpoint/2010/main" val="3559424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3CAB241-777D-430D-BB86-A4E3B51A2CCE}" type="slidenum">
              <a:rPr lang="en-CA" smtClean="0"/>
              <a:t>11</a:t>
            </a:fld>
            <a:endParaRPr lang="en-CA"/>
          </a:p>
        </p:txBody>
      </p:sp>
    </p:spTree>
    <p:extLst>
      <p:ext uri="{BB962C8B-B14F-4D97-AF65-F5344CB8AC3E}">
        <p14:creationId xmlns:p14="http://schemas.microsoft.com/office/powerpoint/2010/main" val="1889387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3CAB241-777D-430D-BB86-A4E3B51A2CCE}" type="slidenum">
              <a:rPr lang="en-CA" smtClean="0"/>
              <a:t>12</a:t>
            </a:fld>
            <a:endParaRPr lang="en-CA"/>
          </a:p>
        </p:txBody>
      </p:sp>
    </p:spTree>
    <p:extLst>
      <p:ext uri="{BB962C8B-B14F-4D97-AF65-F5344CB8AC3E}">
        <p14:creationId xmlns:p14="http://schemas.microsoft.com/office/powerpoint/2010/main" val="1590696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3CAB241-777D-430D-BB86-A4E3B51A2CCE}" type="slidenum">
              <a:rPr lang="en-CA" smtClean="0"/>
              <a:t>13</a:t>
            </a:fld>
            <a:endParaRPr lang="en-CA"/>
          </a:p>
        </p:txBody>
      </p:sp>
    </p:spTree>
    <p:extLst>
      <p:ext uri="{BB962C8B-B14F-4D97-AF65-F5344CB8AC3E}">
        <p14:creationId xmlns:p14="http://schemas.microsoft.com/office/powerpoint/2010/main" val="3245645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3CAB241-777D-430D-BB86-A4E3B51A2CCE}" type="slidenum">
              <a:rPr lang="en-CA" smtClean="0"/>
              <a:t>20</a:t>
            </a:fld>
            <a:endParaRPr lang="en-CA"/>
          </a:p>
        </p:txBody>
      </p:sp>
    </p:spTree>
    <p:extLst>
      <p:ext uri="{BB962C8B-B14F-4D97-AF65-F5344CB8AC3E}">
        <p14:creationId xmlns:p14="http://schemas.microsoft.com/office/powerpoint/2010/main" val="2888954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735F1B3-D76F-4B45-8E7E-06AE70D3AC42}" type="slidenum">
              <a:rPr lang="en-CA" smtClean="0"/>
              <a:t>31</a:t>
            </a:fld>
            <a:endParaRPr lang="en-CA"/>
          </a:p>
        </p:txBody>
      </p:sp>
    </p:spTree>
    <p:extLst>
      <p:ext uri="{BB962C8B-B14F-4D97-AF65-F5344CB8AC3E}">
        <p14:creationId xmlns:p14="http://schemas.microsoft.com/office/powerpoint/2010/main" val="976564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6040" y="2654311"/>
            <a:ext cx="14160051" cy="2743202"/>
          </a:xfrm>
        </p:spPr>
        <p:txBody>
          <a:bodyPr anchor="b">
            <a:normAutofit/>
          </a:bodyPr>
          <a:lstStyle>
            <a:lvl1pPr algn="ctr">
              <a:defRPr sz="8100"/>
            </a:lvl1pPr>
          </a:lstStyle>
          <a:p>
            <a:r>
              <a:rPr lang="en-US"/>
              <a:t>Click to edit Master title style</a:t>
            </a:r>
            <a:endParaRPr lang="en-US" dirty="0"/>
          </a:p>
        </p:txBody>
      </p:sp>
      <p:sp>
        <p:nvSpPr>
          <p:cNvPr id="3" name="Subtitle 2"/>
          <p:cNvSpPr>
            <a:spLocks noGrp="1"/>
          </p:cNvSpPr>
          <p:nvPr>
            <p:ph type="subTitle" idx="1"/>
          </p:nvPr>
        </p:nvSpPr>
        <p:spPr>
          <a:xfrm>
            <a:off x="2056040" y="5397509"/>
            <a:ext cx="14160051" cy="1574801"/>
          </a:xfrm>
        </p:spPr>
        <p:txBody>
          <a:bodyPr anchor="t"/>
          <a:lstStyle>
            <a:lvl1pPr marL="0" indent="0" algn="ctr">
              <a:buNone/>
              <a:defRPr>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10853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825" y="821711"/>
            <a:ext cx="15212699" cy="5725209"/>
          </a:xfrm>
          <a:prstGeom prst="rect">
            <a:avLst/>
          </a:prstGeom>
        </p:spPr>
      </p:pic>
      <p:sp>
        <p:nvSpPr>
          <p:cNvPr id="2" name="Title 1"/>
          <p:cNvSpPr>
            <a:spLocks noGrp="1"/>
          </p:cNvSpPr>
          <p:nvPr>
            <p:ph type="title"/>
          </p:nvPr>
        </p:nvSpPr>
        <p:spPr>
          <a:xfrm>
            <a:off x="1370709" y="6847883"/>
            <a:ext cx="15532989" cy="815208"/>
          </a:xfrm>
        </p:spPr>
        <p:txBody>
          <a:bodyPr anchor="b">
            <a:normAutofit/>
          </a:bodyPr>
          <a:lstStyle>
            <a:lvl1pPr algn="ctr">
              <a:defRPr sz="4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54024" y="1042514"/>
            <a:ext cx="14768019" cy="5288507"/>
          </a:xfrm>
          <a:effectLst>
            <a:outerShdw blurRad="38100" dist="25400" dir="4440000">
              <a:srgbClr val="000000">
                <a:alpha val="36000"/>
              </a:srgbClr>
            </a:outerShdw>
          </a:effectLst>
        </p:spPr>
        <p:txBody>
          <a:bodyPr anchor="t">
            <a:normAutofit/>
          </a:bodyPr>
          <a:lstStyle>
            <a:lvl1pPr marL="0" indent="0" algn="ctr">
              <a:buNone/>
              <a:defRPr sz="3000"/>
            </a:lvl1pPr>
            <a:lvl2pPr marL="685800" indent="0">
              <a:buNone/>
              <a:defRPr sz="3000"/>
            </a:lvl2pPr>
            <a:lvl3pPr marL="1371600" indent="0">
              <a:buNone/>
              <a:defRPr sz="30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370693" y="7663092"/>
            <a:ext cx="15530643" cy="1023708"/>
          </a:xfrm>
        </p:spPr>
        <p:txBody>
          <a:bodyPr anchor="t"/>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9267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70693" y="912656"/>
            <a:ext cx="15530643" cy="5301516"/>
          </a:xfrm>
        </p:spPr>
        <p:txBody>
          <a:bodyPr anchor="ctr"/>
          <a:lstStyle>
            <a:lvl1pP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370692" y="6442770"/>
            <a:ext cx="15530645" cy="2252739"/>
          </a:xfrm>
        </p:spPr>
        <p:txBody>
          <a:bodyPr anchor="ct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80051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18" y="914400"/>
            <a:ext cx="13954128" cy="4489356"/>
          </a:xfrm>
        </p:spPr>
        <p:txBody>
          <a:bodyPr anchor="ctr"/>
          <a:lstStyle>
            <a:lvl1pP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2580967" y="5415049"/>
            <a:ext cx="13128449" cy="799124"/>
          </a:xfrm>
        </p:spPr>
        <p:txBody>
          <a:bodyPr anchor="t">
            <a:normAutofit/>
          </a:bodyPr>
          <a:lstStyle>
            <a:lvl1pPr marL="0" indent="0" algn="r">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370692" y="6456530"/>
            <a:ext cx="15530645" cy="2234244"/>
          </a:xfrm>
        </p:spPr>
        <p:txBody>
          <a:bodyPr anchor="ctr">
            <a:normAutofit/>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TextBox 10"/>
          <p:cNvSpPr txBox="1"/>
          <p:nvPr/>
        </p:nvSpPr>
        <p:spPr>
          <a:xfrm>
            <a:off x="1485900" y="1327194"/>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3" name="TextBox 12"/>
          <p:cNvSpPr txBox="1"/>
          <p:nvPr/>
        </p:nvSpPr>
        <p:spPr>
          <a:xfrm>
            <a:off x="15757074" y="4392387"/>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310780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70692" y="3190414"/>
            <a:ext cx="15530645" cy="3767753"/>
          </a:xfrm>
        </p:spPr>
        <p:txBody>
          <a:bodyPr anchor="b"/>
          <a:lstStyle>
            <a:lvl1pP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370677" y="6975834"/>
            <a:ext cx="15528299" cy="1710966"/>
          </a:xfrm>
        </p:spPr>
        <p:txBody>
          <a:bodyPr anchor="t"/>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13855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370693" y="914400"/>
            <a:ext cx="15530643" cy="1455675"/>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70693" y="2828925"/>
            <a:ext cx="4951476" cy="864393"/>
          </a:xfrm>
        </p:spPr>
        <p:txBody>
          <a:bodyPr anchor="b">
            <a:noAutofit/>
          </a:bodyPr>
          <a:lstStyle>
            <a:lvl1pPr marL="0" indent="0" algn="ctr">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370693" y="3857625"/>
            <a:ext cx="4951476" cy="4829175"/>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670067" y="2828925"/>
            <a:ext cx="4951476" cy="864393"/>
          </a:xfrm>
        </p:spPr>
        <p:txBody>
          <a:bodyPr anchor="b">
            <a:noAutofit/>
          </a:bodyPr>
          <a:lstStyle>
            <a:lvl1pPr marL="0" indent="0" algn="ctr">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6662153" y="3857625"/>
            <a:ext cx="4951476" cy="4829175"/>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1949858" y="2828925"/>
            <a:ext cx="4951476" cy="864393"/>
          </a:xfrm>
        </p:spPr>
        <p:txBody>
          <a:bodyPr anchor="b">
            <a:noAutofit/>
          </a:bodyPr>
          <a:lstStyle>
            <a:lvl1pPr marL="0" indent="0" algn="ctr">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1949858" y="3857625"/>
            <a:ext cx="4951476" cy="4829175"/>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3992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943" y="2727322"/>
            <a:ext cx="5009958" cy="2771777"/>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5700" y="2727322"/>
            <a:ext cx="5009958" cy="2771777"/>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4077" y="2727322"/>
            <a:ext cx="5009958" cy="2771777"/>
          </a:xfrm>
          <a:prstGeom prst="rect">
            <a:avLst/>
          </a:prstGeom>
        </p:spPr>
      </p:pic>
      <p:sp>
        <p:nvSpPr>
          <p:cNvPr id="30" name="Title 1"/>
          <p:cNvSpPr>
            <a:spLocks noGrp="1"/>
          </p:cNvSpPr>
          <p:nvPr>
            <p:ph type="title"/>
          </p:nvPr>
        </p:nvSpPr>
        <p:spPr>
          <a:xfrm>
            <a:off x="1370692" y="914400"/>
            <a:ext cx="15530645" cy="1455675"/>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70693" y="5856159"/>
            <a:ext cx="4951476" cy="864393"/>
          </a:xfrm>
        </p:spPr>
        <p:txBody>
          <a:bodyPr anchor="b">
            <a:noAutofit/>
          </a:bodyPr>
          <a:lstStyle>
            <a:lvl1pPr marL="0" indent="0" algn="ctr">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527153" y="2908377"/>
            <a:ext cx="4638552" cy="240443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1" name="Text Placeholder 3"/>
          <p:cNvSpPr>
            <a:spLocks noGrp="1"/>
          </p:cNvSpPr>
          <p:nvPr>
            <p:ph type="body" sz="half" idx="18"/>
          </p:nvPr>
        </p:nvSpPr>
        <p:spPr>
          <a:xfrm>
            <a:off x="1370693" y="6720553"/>
            <a:ext cx="4951476" cy="1966250"/>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664182" y="5856159"/>
            <a:ext cx="4951476" cy="864393"/>
          </a:xfrm>
        </p:spPr>
        <p:txBody>
          <a:bodyPr anchor="b">
            <a:noAutofit/>
          </a:bodyPr>
          <a:lstStyle>
            <a:lvl1pPr marL="0" indent="0" algn="ctr">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818615" y="2908641"/>
            <a:ext cx="4638552" cy="241224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19"/>
          </p:nvPr>
        </p:nvSpPr>
        <p:spPr>
          <a:xfrm>
            <a:off x="6662153" y="6720551"/>
            <a:ext cx="4951476" cy="1966250"/>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1950046" y="5856159"/>
            <a:ext cx="4951476" cy="864393"/>
          </a:xfrm>
        </p:spPr>
        <p:txBody>
          <a:bodyPr anchor="b">
            <a:noAutofit/>
          </a:bodyPr>
          <a:lstStyle>
            <a:lvl1pPr marL="0" indent="0" algn="ctr">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2113547" y="2901648"/>
            <a:ext cx="4638552" cy="241094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7" name="Text Placeholder 3"/>
          <p:cNvSpPr>
            <a:spLocks noGrp="1"/>
          </p:cNvSpPr>
          <p:nvPr>
            <p:ph type="body" sz="half" idx="20"/>
          </p:nvPr>
        </p:nvSpPr>
        <p:spPr>
          <a:xfrm>
            <a:off x="11949858" y="6720548"/>
            <a:ext cx="4951476" cy="1966253"/>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623401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289428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74603" y="914399"/>
            <a:ext cx="3426731" cy="7772402"/>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70694" y="914399"/>
            <a:ext cx="11875308" cy="777240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63384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38414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3102" y="2641601"/>
            <a:ext cx="14385825" cy="2743220"/>
          </a:xfrm>
        </p:spPr>
        <p:txBody>
          <a:bodyPr anchor="b"/>
          <a:lstStyle>
            <a:lvl1pPr algn="ctr">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943102" y="5384819"/>
            <a:ext cx="14385825" cy="2260581"/>
          </a:xfrm>
        </p:spPr>
        <p:txBody>
          <a:bodyPr anchor="t"/>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52025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70693" y="2598674"/>
            <a:ext cx="7590746" cy="608812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04339" y="2598674"/>
            <a:ext cx="7596998" cy="608812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2335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693" y="2601760"/>
            <a:ext cx="7633608" cy="6223154"/>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7728" y="2601760"/>
            <a:ext cx="7633608" cy="6223154"/>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508808" y="2752881"/>
            <a:ext cx="7314516" cy="817326"/>
          </a:xfrm>
        </p:spPr>
        <p:txBody>
          <a:bodyPr anchor="b">
            <a:noAutofit/>
          </a:bodyPr>
          <a:lstStyle>
            <a:lvl1pPr marL="0" indent="0" algn="ctr">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508808" y="3570206"/>
            <a:ext cx="7314516" cy="5116595"/>
          </a:xfrm>
        </p:spPr>
        <p:txBody>
          <a:bodyPr anchor="t">
            <a:normAutofit/>
          </a:bodyPr>
          <a:lstStyle>
            <a:lvl1pPr>
              <a:defRPr sz="2700"/>
            </a:lvl1pPr>
            <a:lvl2pPr>
              <a:defRPr sz="2400"/>
            </a:lvl2pPr>
            <a:lvl3pPr>
              <a:defRPr sz="21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442451" y="2752882"/>
            <a:ext cx="7342995" cy="817325"/>
          </a:xfrm>
        </p:spPr>
        <p:txBody>
          <a:bodyPr anchor="b">
            <a:noAutofit/>
          </a:bodyPr>
          <a:lstStyle>
            <a:lvl1pPr marL="0" indent="0" algn="ctr">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442451" y="3570206"/>
            <a:ext cx="7342995" cy="5116595"/>
          </a:xfrm>
        </p:spPr>
        <p:txBody>
          <a:bodyPr anchor="t">
            <a:normAutofit/>
          </a:bodyPr>
          <a:lstStyle>
            <a:lvl1pPr>
              <a:defRPr sz="2700"/>
            </a:lvl1pPr>
            <a:lvl2pPr>
              <a:defRPr sz="2400"/>
            </a:lvl2pPr>
            <a:lvl3pPr>
              <a:defRPr sz="21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21830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40039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84546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0693" y="914400"/>
            <a:ext cx="5560334" cy="2732877"/>
          </a:xfrm>
        </p:spPr>
        <p:txBody>
          <a:bodyPr anchor="b">
            <a:normAutofit/>
          </a:bodyPr>
          <a:lstStyle>
            <a:lvl1pPr algn="ctr">
              <a:defRPr sz="3600" b="0"/>
            </a:lvl1pPr>
          </a:lstStyle>
          <a:p>
            <a:r>
              <a:rPr lang="en-US"/>
              <a:t>Click to edit Master title style</a:t>
            </a:r>
            <a:endParaRPr lang="en-US" dirty="0"/>
          </a:p>
        </p:txBody>
      </p:sp>
      <p:sp>
        <p:nvSpPr>
          <p:cNvPr id="3" name="Content Placeholder 2"/>
          <p:cNvSpPr>
            <a:spLocks noGrp="1"/>
          </p:cNvSpPr>
          <p:nvPr>
            <p:ph idx="1"/>
          </p:nvPr>
        </p:nvSpPr>
        <p:spPr>
          <a:xfrm>
            <a:off x="7283450" y="914400"/>
            <a:ext cx="9617886" cy="7772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0693" y="3647277"/>
            <a:ext cx="5560334" cy="5039522"/>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10236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0498" y="914400"/>
            <a:ext cx="5376249" cy="7807248"/>
          </a:xfrm>
          <a:prstGeom prst="rect">
            <a:avLst/>
          </a:prstGeom>
        </p:spPr>
      </p:pic>
      <p:sp>
        <p:nvSpPr>
          <p:cNvPr id="2" name="Title 1"/>
          <p:cNvSpPr>
            <a:spLocks noGrp="1"/>
          </p:cNvSpPr>
          <p:nvPr>
            <p:ph type="title"/>
          </p:nvPr>
        </p:nvSpPr>
        <p:spPr>
          <a:xfrm>
            <a:off x="1370693" y="914885"/>
            <a:ext cx="8902424" cy="2744007"/>
          </a:xfrm>
        </p:spPr>
        <p:txBody>
          <a:bodyPr anchor="b">
            <a:noAutofit/>
          </a:bodyPr>
          <a:lstStyle>
            <a:lvl1pPr algn="ctr">
              <a:defRPr sz="4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163827" y="1145553"/>
            <a:ext cx="4913627" cy="7369233"/>
          </a:xfr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70693" y="3658891"/>
            <a:ext cx="8902424" cy="5064201"/>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49925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0693" y="914400"/>
            <a:ext cx="15530643" cy="1455675"/>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70693" y="2598674"/>
            <a:ext cx="15530643" cy="6088127"/>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18104" y="8824913"/>
            <a:ext cx="4114800" cy="547688"/>
          </a:xfrm>
          <a:prstGeom prst="rect">
            <a:avLst/>
          </a:prstGeom>
        </p:spPr>
        <p:txBody>
          <a:bodyPr vert="horz" lIns="91440" tIns="45720" rIns="91440" bIns="45720" rtlCol="0" anchor="ctr"/>
          <a:lstStyle>
            <a:lvl1pPr algn="r">
              <a:defRPr sz="1500">
                <a:solidFill>
                  <a:schemeClr val="tx1">
                    <a:lumMod val="95000"/>
                  </a:schemeClr>
                </a:solidFill>
                <a:effectLst>
                  <a:outerShdw blurRad="50800" dist="38100" dir="2700000" algn="tl" rotWithShape="0">
                    <a:schemeClr val="bg1">
                      <a:alpha val="43000"/>
                    </a:schemeClr>
                  </a:outerShdw>
                </a:effectLst>
              </a:defRPr>
            </a:lvl1pPr>
          </a:lstStyle>
          <a:p>
            <a:fld id="{1D8BD707-D9CF-40AE-B4C6-C98DA3205C09}" type="datetimeFigureOut">
              <a:rPr lang="en-US" smtClean="0"/>
              <a:pPr/>
              <a:t>12/3/2023</a:t>
            </a:fld>
            <a:endParaRPr lang="en-US"/>
          </a:p>
        </p:txBody>
      </p:sp>
      <p:sp>
        <p:nvSpPr>
          <p:cNvPr id="5" name="Footer Placeholder 4"/>
          <p:cNvSpPr>
            <a:spLocks noGrp="1"/>
          </p:cNvSpPr>
          <p:nvPr>
            <p:ph type="ftr" sz="quarter" idx="3"/>
          </p:nvPr>
        </p:nvSpPr>
        <p:spPr>
          <a:xfrm>
            <a:off x="1370693" y="8824913"/>
            <a:ext cx="10009298" cy="547688"/>
          </a:xfrm>
          <a:prstGeom prst="rect">
            <a:avLst/>
          </a:prstGeom>
        </p:spPr>
        <p:txBody>
          <a:bodyPr vert="horz" lIns="91440" tIns="45720" rIns="91440" bIns="45720" rtlCol="0" anchor="ctr"/>
          <a:lstStyle>
            <a:lvl1pPr algn="l">
              <a:defRPr sz="15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5771017" y="8824913"/>
            <a:ext cx="1130318" cy="547688"/>
          </a:xfrm>
          <a:prstGeom prst="rect">
            <a:avLst/>
          </a:prstGeom>
        </p:spPr>
        <p:txBody>
          <a:bodyPr vert="horz" lIns="91440" tIns="45720" rIns="91440" bIns="45720" rtlCol="0" anchor="ctr"/>
          <a:lstStyle>
            <a:lvl1pPr algn="r">
              <a:defRPr sz="1500">
                <a:solidFill>
                  <a:schemeClr val="tx1">
                    <a:lumMod val="95000"/>
                  </a:schemeClr>
                </a:solidFill>
                <a:effectLst>
                  <a:outerShdw blurRad="50800" dist="38100" dir="2700000" algn="tl" rotWithShape="0">
                    <a:schemeClr val="bg1">
                      <a:alpha val="43000"/>
                    </a:schemeClr>
                  </a:outerShdw>
                </a:effectLs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4167870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685800" rtl="0" eaLnBrk="1" latinLnBrk="0" hangingPunct="1">
        <a:spcBef>
          <a:spcPct val="0"/>
        </a:spcBef>
        <a:buNone/>
        <a:defRPr sz="6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459000" algn="l" defTabSz="685800" rtl="0" eaLnBrk="1" latinLnBrk="0" hangingPunct="1">
        <a:spcBef>
          <a:spcPct val="20000"/>
        </a:spcBef>
        <a:spcAft>
          <a:spcPts val="900"/>
        </a:spcAft>
        <a:buClr>
          <a:schemeClr val="tx2"/>
        </a:buClr>
        <a:buSzPct val="70000"/>
        <a:buFont typeface="Wingdings 2" charset="2"/>
        <a:buChar char=""/>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1080000" indent="-405000" algn="l" defTabSz="685800" rtl="0" eaLnBrk="1" latinLnBrk="0" hangingPunct="1">
        <a:spcBef>
          <a:spcPct val="20000"/>
        </a:spcBef>
        <a:spcAft>
          <a:spcPts val="900"/>
        </a:spcAft>
        <a:buClr>
          <a:schemeClr val="tx2"/>
        </a:buClr>
        <a:buSzPct val="70000"/>
        <a:buFont typeface="Wingdings 2" charset="2"/>
        <a:buChar char=""/>
        <a:defRPr sz="2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539000" indent="-324000" algn="l" defTabSz="685800" rtl="0" eaLnBrk="1" latinLnBrk="0" hangingPunct="1">
        <a:spcBef>
          <a:spcPct val="20000"/>
        </a:spcBef>
        <a:spcAft>
          <a:spcPts val="9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2079000" indent="-3240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2511000" indent="-3240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30219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36027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41835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46593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www150.statcan.gc.ca/t1/tbl1/en/tv.action?pid=351000670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1.jpg"/></Relationships>
</file>

<file path=ppt/slides/_rels/slide21.xml.rels><?xml version="1.0" encoding="UTF-8" standalone="yes"?>
<Relationships xmlns="http://schemas.openxmlformats.org/package/2006/relationships"><Relationship Id="rId3" Type="http://schemas.openxmlformats.org/officeDocument/2006/relationships/hyperlink" Target="https://georgiancollege.maps.arcgis.com/apps/dashboards/7329d2c1ffb449e9af59cc6e16aeb259" TargetMode="External"/><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150.statcan.gc.ca/t1/tbl1/en/tv.action?pid=351000660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313999"/>
            <a:ext cx="3135205" cy="3151304"/>
          </a:xfrm>
          <a:custGeom>
            <a:avLst/>
            <a:gdLst/>
            <a:ahLst/>
            <a:cxnLst/>
            <a:rect l="l" t="t" r="r" b="b"/>
            <a:pathLst>
              <a:path w="3988430" h="3988430">
                <a:moveTo>
                  <a:pt x="0" y="0"/>
                </a:moveTo>
                <a:lnTo>
                  <a:pt x="3988430" y="0"/>
                </a:lnTo>
                <a:lnTo>
                  <a:pt x="3988430" y="3988430"/>
                </a:lnTo>
                <a:lnTo>
                  <a:pt x="0" y="3988430"/>
                </a:lnTo>
                <a:lnTo>
                  <a:pt x="0" y="0"/>
                </a:lnTo>
                <a:close/>
              </a:path>
            </a:pathLst>
          </a:custGeom>
          <a:blipFill>
            <a:blip r:embed="rId2"/>
            <a:stretch>
              <a:fillRect/>
            </a:stretch>
          </a:blipFill>
        </p:spPr>
        <p:txBody>
          <a:bodyPr/>
          <a:lstStyle/>
          <a:p>
            <a:endParaRPr lang="en-CA"/>
          </a:p>
        </p:txBody>
      </p:sp>
      <p:grpSp>
        <p:nvGrpSpPr>
          <p:cNvPr id="11" name="Group 3">
            <a:extLst>
              <a:ext uri="{FF2B5EF4-FFF2-40B4-BE49-F238E27FC236}">
                <a16:creationId xmlns:a16="http://schemas.microsoft.com/office/drawing/2014/main" id="{6102038D-7E21-696C-B9F5-5E5232CD8532}"/>
              </a:ext>
            </a:extLst>
          </p:cNvPr>
          <p:cNvGrpSpPr/>
          <p:nvPr/>
        </p:nvGrpSpPr>
        <p:grpSpPr>
          <a:xfrm>
            <a:off x="2401197" y="2568424"/>
            <a:ext cx="15353402" cy="7173865"/>
            <a:chOff x="-384170" y="-5137214"/>
            <a:chExt cx="22190450" cy="9565153"/>
          </a:xfrm>
        </p:grpSpPr>
        <p:sp>
          <p:nvSpPr>
            <p:cNvPr id="13" name="TextBox 5">
              <a:extLst>
                <a:ext uri="{FF2B5EF4-FFF2-40B4-BE49-F238E27FC236}">
                  <a16:creationId xmlns:a16="http://schemas.microsoft.com/office/drawing/2014/main" id="{4AEDFFB4-2013-3FEB-CAD7-931B92504ABD}"/>
                </a:ext>
              </a:extLst>
            </p:cNvPr>
            <p:cNvSpPr txBox="1"/>
            <p:nvPr/>
          </p:nvSpPr>
          <p:spPr>
            <a:xfrm>
              <a:off x="-384170" y="3778188"/>
              <a:ext cx="21395201" cy="649751"/>
            </a:xfrm>
            <a:prstGeom prst="rect">
              <a:avLst/>
            </a:prstGeom>
          </p:spPr>
          <p:txBody>
            <a:bodyPr wrap="square" lIns="0" tIns="0" rIns="0" bIns="0" rtlCol="0" anchor="t">
              <a:spAutoFit/>
            </a:bodyPr>
            <a:lstStyle/>
            <a:p>
              <a:pPr>
                <a:lnSpc>
                  <a:spcPts val="3839"/>
                </a:lnSpc>
              </a:pPr>
              <a:endParaRPr lang="en-IN" sz="3200">
                <a:solidFill>
                  <a:schemeClr val="bg1"/>
                </a:solidFill>
                <a:latin typeface="Montserrat Light"/>
                <a:cs typeface="Times New Roman"/>
              </a:endParaRPr>
            </a:p>
          </p:txBody>
        </p:sp>
        <p:sp>
          <p:nvSpPr>
            <p:cNvPr id="14" name="TextBox 6">
              <a:extLst>
                <a:ext uri="{FF2B5EF4-FFF2-40B4-BE49-F238E27FC236}">
                  <a16:creationId xmlns:a16="http://schemas.microsoft.com/office/drawing/2014/main" id="{35455ABF-12E1-A0E4-7DEA-CCB5AF439ACB}"/>
                </a:ext>
              </a:extLst>
            </p:cNvPr>
            <p:cNvSpPr txBox="1"/>
            <p:nvPr/>
          </p:nvSpPr>
          <p:spPr>
            <a:xfrm>
              <a:off x="15969246" y="-5137214"/>
              <a:ext cx="5837034" cy="656932"/>
            </a:xfrm>
            <a:prstGeom prst="rect">
              <a:avLst/>
            </a:prstGeom>
          </p:spPr>
          <p:txBody>
            <a:bodyPr lIns="0" tIns="0" rIns="0" bIns="0" rtlCol="0" anchor="t">
              <a:spAutoFit/>
            </a:bodyPr>
            <a:lstStyle/>
            <a:p>
              <a:pPr>
                <a:lnSpc>
                  <a:spcPts val="4200"/>
                </a:lnSpc>
              </a:pPr>
              <a:endParaRPr lang="en-US" sz="2800" spc="28">
                <a:solidFill>
                  <a:srgbClr val="FFFEE6"/>
                </a:solidFill>
                <a:latin typeface="Montserrat Light"/>
              </a:endParaRPr>
            </a:p>
          </p:txBody>
        </p:sp>
        <p:sp>
          <p:nvSpPr>
            <p:cNvPr id="15" name="TextBox 7">
              <a:extLst>
                <a:ext uri="{FF2B5EF4-FFF2-40B4-BE49-F238E27FC236}">
                  <a16:creationId xmlns:a16="http://schemas.microsoft.com/office/drawing/2014/main" id="{E6590D06-CF2F-7D36-6C01-9C2D783CA4CD}"/>
                </a:ext>
              </a:extLst>
            </p:cNvPr>
            <p:cNvSpPr txBox="1"/>
            <p:nvPr/>
          </p:nvSpPr>
          <p:spPr>
            <a:xfrm>
              <a:off x="0" y="2913039"/>
              <a:ext cx="5837034" cy="563060"/>
            </a:xfrm>
            <a:prstGeom prst="rect">
              <a:avLst/>
            </a:prstGeom>
          </p:spPr>
          <p:txBody>
            <a:bodyPr lIns="0" tIns="0" rIns="0" bIns="0" rtlCol="0" anchor="t">
              <a:spAutoFit/>
            </a:bodyPr>
            <a:lstStyle/>
            <a:p>
              <a:pPr>
                <a:lnSpc>
                  <a:spcPts val="3600"/>
                </a:lnSpc>
              </a:pPr>
              <a:endParaRPr lang="en-US" sz="2400" spc="24">
                <a:solidFill>
                  <a:srgbClr val="FFFEE6"/>
                </a:solidFill>
                <a:latin typeface="Montserrat Light"/>
              </a:endParaRPr>
            </a:p>
          </p:txBody>
        </p:sp>
      </p:grpSp>
      <p:sp>
        <p:nvSpPr>
          <p:cNvPr id="6" name="TextBox 5">
            <a:extLst>
              <a:ext uri="{FF2B5EF4-FFF2-40B4-BE49-F238E27FC236}">
                <a16:creationId xmlns:a16="http://schemas.microsoft.com/office/drawing/2014/main" id="{9157D49B-ADE0-27CB-BAF3-BB9F6C65AC8D}"/>
              </a:ext>
            </a:extLst>
          </p:cNvPr>
          <p:cNvSpPr txBox="1"/>
          <p:nvPr/>
        </p:nvSpPr>
        <p:spPr>
          <a:xfrm>
            <a:off x="11681440" y="1514639"/>
            <a:ext cx="60731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400" b="1" i="0" dirty="0">
                <a:solidFill>
                  <a:schemeClr val="bg1"/>
                </a:solidFill>
                <a:effectLst/>
                <a:latin typeface="Open Sans" panose="020B0606030504020204" pitchFamily="34" charset="0"/>
              </a:rPr>
              <a:t>Development Progress Status Report</a:t>
            </a:r>
          </a:p>
          <a:p>
            <a:endParaRPr lang="en-US" sz="2400" dirty="0">
              <a:solidFill>
                <a:schemeClr val="bg1"/>
              </a:solidFill>
              <a:latin typeface="Times New Roman"/>
              <a:cs typeface="Calibri"/>
            </a:endParaRPr>
          </a:p>
        </p:txBody>
      </p:sp>
      <p:sp>
        <p:nvSpPr>
          <p:cNvPr id="9" name="TextBox 8">
            <a:extLst>
              <a:ext uri="{FF2B5EF4-FFF2-40B4-BE49-F238E27FC236}">
                <a16:creationId xmlns:a16="http://schemas.microsoft.com/office/drawing/2014/main" id="{6C6FA6FD-DF73-A525-6E34-64EE9DD444D8}"/>
              </a:ext>
            </a:extLst>
          </p:cNvPr>
          <p:cNvSpPr txBox="1"/>
          <p:nvPr/>
        </p:nvSpPr>
        <p:spPr>
          <a:xfrm>
            <a:off x="12126531" y="7202701"/>
            <a:ext cx="378316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Times New Roman"/>
                <a:cs typeface="Times New Roman"/>
              </a:rPr>
              <a:t>Prepared by:</a:t>
            </a:r>
            <a:endParaRPr lang="en-US" dirty="0"/>
          </a:p>
          <a:p>
            <a:r>
              <a:rPr lang="en-US" sz="2400" dirty="0">
                <a:solidFill>
                  <a:schemeClr val="bg1"/>
                </a:solidFill>
                <a:latin typeface="Times New Roman"/>
                <a:cs typeface="Times New Roman"/>
              </a:rPr>
              <a:t>Aravind Pradeep </a:t>
            </a:r>
            <a:r>
              <a:rPr lang="en-US" sz="2400" dirty="0" err="1">
                <a:solidFill>
                  <a:schemeClr val="bg1"/>
                </a:solidFill>
                <a:latin typeface="Times New Roman"/>
                <a:cs typeface="Times New Roman"/>
              </a:rPr>
              <a:t>Kunnel</a:t>
            </a:r>
            <a:endParaRPr lang="en-US" sz="2400" dirty="0">
              <a:solidFill>
                <a:schemeClr val="bg1"/>
              </a:solidFill>
              <a:latin typeface="Times New Roman"/>
              <a:cs typeface="Times New Roman"/>
            </a:endParaRPr>
          </a:p>
          <a:p>
            <a:r>
              <a:rPr lang="en-US" sz="2400" dirty="0" err="1">
                <a:solidFill>
                  <a:schemeClr val="bg1"/>
                </a:solidFill>
                <a:latin typeface="Times New Roman"/>
                <a:cs typeface="Times New Roman"/>
              </a:rPr>
              <a:t>Namood</a:t>
            </a:r>
            <a:r>
              <a:rPr lang="en-US" sz="2400" dirty="0">
                <a:solidFill>
                  <a:schemeClr val="bg1"/>
                </a:solidFill>
                <a:latin typeface="Times New Roman"/>
                <a:cs typeface="Times New Roman"/>
              </a:rPr>
              <a:t>-E-</a:t>
            </a:r>
            <a:r>
              <a:rPr lang="en-US" sz="2400" dirty="0" err="1">
                <a:solidFill>
                  <a:schemeClr val="bg1"/>
                </a:solidFill>
                <a:latin typeface="Times New Roman"/>
                <a:cs typeface="Times New Roman"/>
              </a:rPr>
              <a:t>Sehar</a:t>
            </a:r>
            <a:endParaRPr lang="en-US" sz="2400" dirty="0">
              <a:solidFill>
                <a:schemeClr val="bg1"/>
              </a:solidFill>
              <a:latin typeface="Times New Roman"/>
              <a:cs typeface="Times New Roman"/>
            </a:endParaRPr>
          </a:p>
          <a:p>
            <a:r>
              <a:rPr lang="en-US" sz="2400" dirty="0">
                <a:solidFill>
                  <a:schemeClr val="bg1"/>
                </a:solidFill>
                <a:latin typeface="Times New Roman"/>
                <a:cs typeface="Times New Roman"/>
              </a:rPr>
              <a:t>Omar Mukhtar</a:t>
            </a:r>
          </a:p>
          <a:p>
            <a:r>
              <a:rPr lang="en-US" sz="2400" dirty="0" err="1">
                <a:solidFill>
                  <a:schemeClr val="bg1"/>
                </a:solidFill>
                <a:latin typeface="Times New Roman"/>
                <a:cs typeface="Times New Roman"/>
              </a:rPr>
              <a:t>Annee</a:t>
            </a:r>
            <a:r>
              <a:rPr lang="en-US" sz="2400" dirty="0">
                <a:solidFill>
                  <a:schemeClr val="bg1"/>
                </a:solidFill>
                <a:latin typeface="Times New Roman"/>
                <a:cs typeface="Times New Roman"/>
              </a:rPr>
              <a:t> </a:t>
            </a:r>
            <a:r>
              <a:rPr lang="en-US" sz="2400" dirty="0" err="1">
                <a:solidFill>
                  <a:schemeClr val="bg1"/>
                </a:solidFill>
                <a:latin typeface="Times New Roman"/>
                <a:cs typeface="Times New Roman"/>
              </a:rPr>
              <a:t>Amitkumar</a:t>
            </a:r>
            <a:r>
              <a:rPr lang="en-US" sz="2400" dirty="0">
                <a:solidFill>
                  <a:schemeClr val="bg1"/>
                </a:solidFill>
                <a:latin typeface="Times New Roman"/>
                <a:cs typeface="Times New Roman"/>
              </a:rPr>
              <a:t> </a:t>
            </a:r>
            <a:r>
              <a:rPr lang="en-US" sz="2400" dirty="0" err="1">
                <a:solidFill>
                  <a:schemeClr val="bg1"/>
                </a:solidFill>
                <a:latin typeface="Times New Roman"/>
                <a:cs typeface="Times New Roman"/>
              </a:rPr>
              <a:t>Mahida</a:t>
            </a:r>
            <a:endParaRPr lang="en-US" dirty="0">
              <a:cs typeface="Calibri"/>
            </a:endParaRPr>
          </a:p>
        </p:txBody>
      </p:sp>
      <p:pic>
        <p:nvPicPr>
          <p:cNvPr id="1026" name="Picture 2">
            <a:extLst>
              <a:ext uri="{FF2B5EF4-FFF2-40B4-BE49-F238E27FC236}">
                <a16:creationId xmlns:a16="http://schemas.microsoft.com/office/drawing/2014/main" id="{D2A2424D-7C95-73EE-1105-42AE2760D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1440" y="3691870"/>
            <a:ext cx="5139993" cy="31576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2">
            <a:extLst>
              <a:ext uri="{FF2B5EF4-FFF2-40B4-BE49-F238E27FC236}">
                <a16:creationId xmlns:a16="http://schemas.microsoft.com/office/drawing/2014/main" id="{FB75E210-D8CC-D1AA-36AC-BDB92719D6A7}"/>
              </a:ext>
            </a:extLst>
          </p:cNvPr>
          <p:cNvSpPr/>
          <p:nvPr/>
        </p:nvSpPr>
        <p:spPr>
          <a:xfrm>
            <a:off x="1191473" y="3691870"/>
            <a:ext cx="10524846" cy="5160030"/>
          </a:xfrm>
          <a:prstGeom prst="rect">
            <a:avLst/>
          </a:prstGeom>
          <a:solidFill>
            <a:srgbClr val="D4C46B">
              <a:alpha val="29804"/>
            </a:srgbClr>
          </a:solidFill>
        </p:spPr>
        <p:txBody>
          <a:bodyPr/>
          <a:lstStyle/>
          <a:p>
            <a:endParaRPr lang="en-CA"/>
          </a:p>
        </p:txBody>
      </p:sp>
      <p:sp>
        <p:nvSpPr>
          <p:cNvPr id="10" name="AutoShape 3">
            <a:extLst>
              <a:ext uri="{FF2B5EF4-FFF2-40B4-BE49-F238E27FC236}">
                <a16:creationId xmlns:a16="http://schemas.microsoft.com/office/drawing/2014/main" id="{C31F10A2-EF04-EF2B-1880-DCE593F6B80D}"/>
              </a:ext>
            </a:extLst>
          </p:cNvPr>
          <p:cNvSpPr/>
          <p:nvPr/>
        </p:nvSpPr>
        <p:spPr>
          <a:xfrm>
            <a:off x="1193799" y="3691870"/>
            <a:ext cx="10524847" cy="5058430"/>
          </a:xfrm>
          <a:prstGeom prst="rect">
            <a:avLst/>
          </a:prstGeom>
          <a:solidFill>
            <a:srgbClr val="D4C46B">
              <a:alpha val="29804"/>
            </a:srgbClr>
          </a:solidFill>
        </p:spPr>
        <p:txBody>
          <a:bodyPr/>
          <a:lstStyle/>
          <a:p>
            <a:endParaRPr lang="en-CA"/>
          </a:p>
        </p:txBody>
      </p:sp>
      <p:sp>
        <p:nvSpPr>
          <p:cNvPr id="12" name="AutoShape 4">
            <a:extLst>
              <a:ext uri="{FF2B5EF4-FFF2-40B4-BE49-F238E27FC236}">
                <a16:creationId xmlns:a16="http://schemas.microsoft.com/office/drawing/2014/main" id="{B22648CB-9B7C-976D-3350-457BD3C770F4}"/>
              </a:ext>
            </a:extLst>
          </p:cNvPr>
          <p:cNvSpPr/>
          <p:nvPr/>
        </p:nvSpPr>
        <p:spPr>
          <a:xfrm>
            <a:off x="1193800" y="3691870"/>
            <a:ext cx="10556436" cy="5058430"/>
          </a:xfrm>
          <a:prstGeom prst="rect">
            <a:avLst/>
          </a:prstGeom>
          <a:solidFill>
            <a:srgbClr val="D4C46B">
              <a:alpha val="29804"/>
            </a:srgbClr>
          </a:solidFill>
        </p:spPr>
        <p:txBody>
          <a:bodyPr/>
          <a:lstStyle/>
          <a:p>
            <a:endParaRPr lang="en-CA"/>
          </a:p>
        </p:txBody>
      </p:sp>
      <p:sp>
        <p:nvSpPr>
          <p:cNvPr id="16" name="TextBox 6">
            <a:extLst>
              <a:ext uri="{FF2B5EF4-FFF2-40B4-BE49-F238E27FC236}">
                <a16:creationId xmlns:a16="http://schemas.microsoft.com/office/drawing/2014/main" id="{94ADBCF4-FC52-0CC2-C029-45ADE2864CA5}"/>
              </a:ext>
            </a:extLst>
          </p:cNvPr>
          <p:cNvSpPr txBox="1"/>
          <p:nvPr/>
        </p:nvSpPr>
        <p:spPr>
          <a:xfrm>
            <a:off x="1397947" y="3868379"/>
            <a:ext cx="10079346" cy="4178965"/>
          </a:xfrm>
          <a:prstGeom prst="rect">
            <a:avLst/>
          </a:prstGeom>
        </p:spPr>
        <p:txBody>
          <a:bodyPr wrap="square" lIns="0" tIns="0" rIns="0" bIns="0" rtlCol="0" anchor="t">
            <a:spAutoFit/>
          </a:bodyPr>
          <a:lstStyle/>
          <a:p>
            <a:pPr>
              <a:lnSpc>
                <a:spcPct val="150000"/>
              </a:lnSpc>
            </a:pPr>
            <a:r>
              <a:rPr lang="en-US" sz="9600" spc="28" dirty="0">
                <a:solidFill>
                  <a:srgbClr val="FFFEE6"/>
                </a:solidFill>
                <a:latin typeface="Times New Roman"/>
                <a:cs typeface="Times New Roman"/>
              </a:rPr>
              <a:t>CANADIAN HATE CRIME ANALYSIS</a:t>
            </a:r>
            <a:endParaRPr lang="en-US" sz="9600" spc="28" dirty="0">
              <a:solidFill>
                <a:srgbClr val="FFFEE6"/>
              </a:solidFill>
              <a:latin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83F21F-C323-60F3-AB2E-09E5AF5CE6ED}"/>
              </a:ext>
            </a:extLst>
          </p:cNvPr>
          <p:cNvPicPr>
            <a:picLocks noChangeAspect="1"/>
          </p:cNvPicPr>
          <p:nvPr/>
        </p:nvPicPr>
        <p:blipFill>
          <a:blip r:embed="rId3"/>
          <a:stretch>
            <a:fillRect/>
          </a:stretch>
        </p:blipFill>
        <p:spPr>
          <a:xfrm>
            <a:off x="1623736" y="2218776"/>
            <a:ext cx="14354449" cy="6937827"/>
          </a:xfrm>
          <a:prstGeom prst="rect">
            <a:avLst/>
          </a:prstGeom>
        </p:spPr>
      </p:pic>
      <p:sp>
        <p:nvSpPr>
          <p:cNvPr id="6" name="TextBox 5">
            <a:extLst>
              <a:ext uri="{FF2B5EF4-FFF2-40B4-BE49-F238E27FC236}">
                <a16:creationId xmlns:a16="http://schemas.microsoft.com/office/drawing/2014/main" id="{9D666283-5230-F073-8667-47CD561B47D8}"/>
              </a:ext>
            </a:extLst>
          </p:cNvPr>
          <p:cNvSpPr txBox="1"/>
          <p:nvPr/>
        </p:nvSpPr>
        <p:spPr>
          <a:xfrm>
            <a:off x="5053263" y="9458645"/>
            <a:ext cx="9144000" cy="369332"/>
          </a:xfrm>
          <a:prstGeom prst="rect">
            <a:avLst/>
          </a:prstGeom>
          <a:noFill/>
        </p:spPr>
        <p:txBody>
          <a:bodyPr wrap="square">
            <a:spAutoFit/>
          </a:bodyPr>
          <a:lstStyle/>
          <a:p>
            <a:r>
              <a:rPr lang="en-IN" sz="1800" dirty="0"/>
              <a:t>Website reference : </a:t>
            </a:r>
            <a:r>
              <a:rPr lang="en-CA" dirty="0"/>
              <a:t>https://www150.statcan.gc.ca/t1/tbl1/en/tv.action?pid=3510017701</a:t>
            </a:r>
          </a:p>
        </p:txBody>
      </p:sp>
      <p:sp>
        <p:nvSpPr>
          <p:cNvPr id="12" name="TextBox 11">
            <a:extLst>
              <a:ext uri="{FF2B5EF4-FFF2-40B4-BE49-F238E27FC236}">
                <a16:creationId xmlns:a16="http://schemas.microsoft.com/office/drawing/2014/main" id="{67EF9F86-3C43-1123-1CB9-ABBDB98795AF}"/>
              </a:ext>
            </a:extLst>
          </p:cNvPr>
          <p:cNvSpPr txBox="1"/>
          <p:nvPr/>
        </p:nvSpPr>
        <p:spPr>
          <a:xfrm>
            <a:off x="4228960" y="776454"/>
            <a:ext cx="9144000" cy="707886"/>
          </a:xfrm>
          <a:prstGeom prst="rect">
            <a:avLst/>
          </a:prstGeom>
          <a:noFill/>
        </p:spPr>
        <p:txBody>
          <a:bodyPr wrap="square">
            <a:spAutoFit/>
          </a:bodyPr>
          <a:lstStyle/>
          <a:p>
            <a:r>
              <a:rPr lang="en-IN" sz="4000" dirty="0">
                <a:highlight>
                  <a:srgbClr val="B0A046"/>
                </a:highlight>
              </a:rPr>
              <a:t>Police Reported Hate Crimes Statistics</a:t>
            </a:r>
          </a:p>
        </p:txBody>
      </p:sp>
    </p:spTree>
    <p:extLst>
      <p:ext uri="{BB962C8B-B14F-4D97-AF65-F5344CB8AC3E}">
        <p14:creationId xmlns:p14="http://schemas.microsoft.com/office/powerpoint/2010/main" val="1577899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AAD986-1D68-104C-A1CD-B06A51A17794}"/>
              </a:ext>
            </a:extLst>
          </p:cNvPr>
          <p:cNvPicPr>
            <a:picLocks noChangeAspect="1"/>
          </p:cNvPicPr>
          <p:nvPr/>
        </p:nvPicPr>
        <p:blipFill>
          <a:blip r:embed="rId3"/>
          <a:stretch>
            <a:fillRect/>
          </a:stretch>
        </p:blipFill>
        <p:spPr>
          <a:xfrm>
            <a:off x="2709014" y="2126649"/>
            <a:ext cx="12017829" cy="6719841"/>
          </a:xfrm>
          <a:prstGeom prst="rect">
            <a:avLst/>
          </a:prstGeom>
        </p:spPr>
      </p:pic>
      <p:sp>
        <p:nvSpPr>
          <p:cNvPr id="6" name="TextBox 5">
            <a:extLst>
              <a:ext uri="{FF2B5EF4-FFF2-40B4-BE49-F238E27FC236}">
                <a16:creationId xmlns:a16="http://schemas.microsoft.com/office/drawing/2014/main" id="{176AA2E2-FE8C-5EA4-9C62-4CD75384ECAC}"/>
              </a:ext>
            </a:extLst>
          </p:cNvPr>
          <p:cNvSpPr txBox="1"/>
          <p:nvPr/>
        </p:nvSpPr>
        <p:spPr>
          <a:xfrm>
            <a:off x="3502238" y="9183605"/>
            <a:ext cx="10431379" cy="369332"/>
          </a:xfrm>
          <a:prstGeom prst="rect">
            <a:avLst/>
          </a:prstGeom>
          <a:noFill/>
        </p:spPr>
        <p:txBody>
          <a:bodyPr wrap="square">
            <a:spAutoFit/>
          </a:bodyPr>
          <a:lstStyle/>
          <a:p>
            <a:r>
              <a:rPr lang="en-US" dirty="0">
                <a:solidFill>
                  <a:schemeClr val="tx1">
                    <a:lumMod val="95000"/>
                  </a:schemeClr>
                </a:solidFill>
                <a:hlinkClick r:id="rId4">
                  <a:extLst>
                    <a:ext uri="{A12FA001-AC4F-418D-AE19-62706E023703}">
                      <ahyp:hlinkClr xmlns:ahyp="http://schemas.microsoft.com/office/drawing/2018/hyperlinkcolor" val="tx"/>
                    </a:ext>
                  </a:extLst>
                </a:hlinkClick>
              </a:rPr>
              <a:t>Police-reported hate crime, by most serious violation, Canada (selected police services) (statcan.gc.ca)</a:t>
            </a:r>
            <a:endParaRPr lang="en-CA" dirty="0">
              <a:solidFill>
                <a:schemeClr val="tx1">
                  <a:lumMod val="95000"/>
                </a:schemeClr>
              </a:solidFill>
            </a:endParaRPr>
          </a:p>
        </p:txBody>
      </p:sp>
      <p:sp>
        <p:nvSpPr>
          <p:cNvPr id="10" name="TextBox 9">
            <a:extLst>
              <a:ext uri="{FF2B5EF4-FFF2-40B4-BE49-F238E27FC236}">
                <a16:creationId xmlns:a16="http://schemas.microsoft.com/office/drawing/2014/main" id="{45204DF0-4927-0891-16FC-91ED15554627}"/>
              </a:ext>
            </a:extLst>
          </p:cNvPr>
          <p:cNvSpPr txBox="1"/>
          <p:nvPr/>
        </p:nvSpPr>
        <p:spPr>
          <a:xfrm>
            <a:off x="3171369" y="981203"/>
            <a:ext cx="11093115"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white"/>
                </a:solidFill>
                <a:effectLst/>
                <a:highlight>
                  <a:srgbClr val="B0A046"/>
                </a:highlight>
                <a:uLnTx/>
                <a:uFillTx/>
                <a:latin typeface="Calisto MT" panose="02040603050505030304"/>
                <a:ea typeface="+mn-ea"/>
                <a:cs typeface="+mn-cs"/>
              </a:rPr>
              <a:t>Police Reported Hate By Most Serious Violation</a:t>
            </a:r>
          </a:p>
        </p:txBody>
      </p:sp>
    </p:spTree>
    <p:extLst>
      <p:ext uri="{BB962C8B-B14F-4D97-AF65-F5344CB8AC3E}">
        <p14:creationId xmlns:p14="http://schemas.microsoft.com/office/powerpoint/2010/main" val="3166840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5FC51C-BA90-F66A-FE9B-AD9566E52686}"/>
              </a:ext>
            </a:extLst>
          </p:cNvPr>
          <p:cNvPicPr>
            <a:picLocks noChangeAspect="1"/>
          </p:cNvPicPr>
          <p:nvPr/>
        </p:nvPicPr>
        <p:blipFill>
          <a:blip r:embed="rId3"/>
          <a:stretch>
            <a:fillRect/>
          </a:stretch>
        </p:blipFill>
        <p:spPr>
          <a:xfrm>
            <a:off x="2327319" y="1603703"/>
            <a:ext cx="13633361" cy="7079593"/>
          </a:xfrm>
          <a:prstGeom prst="rect">
            <a:avLst/>
          </a:prstGeom>
        </p:spPr>
      </p:pic>
      <p:sp>
        <p:nvSpPr>
          <p:cNvPr id="6" name="TextBox 5">
            <a:extLst>
              <a:ext uri="{FF2B5EF4-FFF2-40B4-BE49-F238E27FC236}">
                <a16:creationId xmlns:a16="http://schemas.microsoft.com/office/drawing/2014/main" id="{1A7FE847-A3A3-9DC6-40F7-6B296C3046B5}"/>
              </a:ext>
            </a:extLst>
          </p:cNvPr>
          <p:cNvSpPr txBox="1"/>
          <p:nvPr/>
        </p:nvSpPr>
        <p:spPr>
          <a:xfrm>
            <a:off x="2671011" y="9079514"/>
            <a:ext cx="13956631" cy="369332"/>
          </a:xfrm>
          <a:prstGeom prst="rect">
            <a:avLst/>
          </a:prstGeom>
          <a:noFill/>
        </p:spPr>
        <p:txBody>
          <a:bodyPr wrap="square">
            <a:spAutoFit/>
          </a:bodyPr>
          <a:lstStyle/>
          <a:p>
            <a:r>
              <a:rPr lang="en-IN" sz="1800" dirty="0"/>
              <a:t>Website reference : </a:t>
            </a:r>
            <a:r>
              <a:rPr lang="en-CA" dirty="0"/>
              <a:t>https://georgiancollege.maps.arcgis.com/home/item.html?id=a8b6defa93cc43cea925876ba8ea7cda#data</a:t>
            </a:r>
          </a:p>
        </p:txBody>
      </p:sp>
      <p:sp>
        <p:nvSpPr>
          <p:cNvPr id="8" name="TextBox 7">
            <a:extLst>
              <a:ext uri="{FF2B5EF4-FFF2-40B4-BE49-F238E27FC236}">
                <a16:creationId xmlns:a16="http://schemas.microsoft.com/office/drawing/2014/main" id="{3F84FB41-E02D-C5CD-CDEB-11E5CDC95B5B}"/>
              </a:ext>
            </a:extLst>
          </p:cNvPr>
          <p:cNvSpPr txBox="1"/>
          <p:nvPr/>
        </p:nvSpPr>
        <p:spPr>
          <a:xfrm>
            <a:off x="4571999" y="484211"/>
            <a:ext cx="914400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white"/>
                </a:solidFill>
                <a:effectLst/>
                <a:highlight>
                  <a:srgbClr val="B0A046"/>
                </a:highlight>
                <a:uLnTx/>
                <a:uFillTx/>
                <a:latin typeface="Calisto MT" panose="02040603050505030304"/>
                <a:ea typeface="+mn-ea"/>
                <a:cs typeface="+mn-cs"/>
              </a:rPr>
              <a:t>Hate and Bias Motivated Crimes Ottawa</a:t>
            </a:r>
          </a:p>
        </p:txBody>
      </p:sp>
    </p:spTree>
    <p:extLst>
      <p:ext uri="{BB962C8B-B14F-4D97-AF65-F5344CB8AC3E}">
        <p14:creationId xmlns:p14="http://schemas.microsoft.com/office/powerpoint/2010/main" val="1596520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TextBox 3">
            <a:extLst>
              <a:ext uri="{FF2B5EF4-FFF2-40B4-BE49-F238E27FC236}">
                <a16:creationId xmlns:a16="http://schemas.microsoft.com/office/drawing/2014/main" id="{EDEDDFB4-6CBC-139A-054D-7327C6FE0AF9}"/>
              </a:ext>
            </a:extLst>
          </p:cNvPr>
          <p:cNvSpPr txBox="1"/>
          <p:nvPr/>
        </p:nvSpPr>
        <p:spPr>
          <a:xfrm>
            <a:off x="5668843" y="3236604"/>
            <a:ext cx="11581307" cy="1705595"/>
          </a:xfrm>
          <a:prstGeom prst="rect">
            <a:avLst/>
          </a:prstGeom>
        </p:spPr>
        <p:txBody>
          <a:bodyPr wrap="square" lIns="0" tIns="0" rIns="0" bIns="0" rtlCol="0" anchor="t">
            <a:spAutoFit/>
          </a:bodyPr>
          <a:lstStyle/>
          <a:p>
            <a:pPr algn="ctr">
              <a:lnSpc>
                <a:spcPts val="14400"/>
              </a:lnSpc>
            </a:pPr>
            <a:r>
              <a:rPr lang="en-US" sz="10000" spc="-144" dirty="0">
                <a:solidFill>
                  <a:srgbClr val="FFFEE6"/>
                </a:solidFill>
                <a:latin typeface="Glacial Indifference" panose="020B0604020202020204" charset="0"/>
              </a:rPr>
              <a:t>Design</a:t>
            </a:r>
          </a:p>
        </p:txBody>
      </p:sp>
      <p:pic>
        <p:nvPicPr>
          <p:cNvPr id="2" name="Picture 1">
            <a:extLst>
              <a:ext uri="{FF2B5EF4-FFF2-40B4-BE49-F238E27FC236}">
                <a16:creationId xmlns:a16="http://schemas.microsoft.com/office/drawing/2014/main" id="{480C140E-ECE6-8085-299D-E92F84748F39}"/>
              </a:ext>
            </a:extLst>
          </p:cNvPr>
          <p:cNvPicPr>
            <a:picLocks noChangeAspect="1"/>
          </p:cNvPicPr>
          <p:nvPr/>
        </p:nvPicPr>
        <p:blipFill>
          <a:blip r:embed="rId3"/>
          <a:stretch>
            <a:fillRect/>
          </a:stretch>
        </p:blipFill>
        <p:spPr>
          <a:xfrm>
            <a:off x="1037850" y="1744404"/>
            <a:ext cx="5160720" cy="2442585"/>
          </a:xfrm>
          <a:prstGeom prst="rect">
            <a:avLst/>
          </a:prstGeom>
        </p:spPr>
      </p:pic>
      <p:sp>
        <p:nvSpPr>
          <p:cNvPr id="4" name="TextBox 3">
            <a:extLst>
              <a:ext uri="{FF2B5EF4-FFF2-40B4-BE49-F238E27FC236}">
                <a16:creationId xmlns:a16="http://schemas.microsoft.com/office/drawing/2014/main" id="{CE72AE98-4BA9-98D8-DAB9-F3FF3D0BDB24}"/>
              </a:ext>
            </a:extLst>
          </p:cNvPr>
          <p:cNvSpPr txBox="1"/>
          <p:nvPr/>
        </p:nvSpPr>
        <p:spPr>
          <a:xfrm>
            <a:off x="2580360" y="2365531"/>
            <a:ext cx="9144000" cy="1200329"/>
          </a:xfrm>
          <a:prstGeom prst="rect">
            <a:avLst/>
          </a:prstGeom>
          <a:noFill/>
        </p:spPr>
        <p:txBody>
          <a:bodyPr wrap="square">
            <a:spAutoFit/>
          </a:bodyPr>
          <a:lstStyle/>
          <a:p>
            <a:r>
              <a:rPr kumimoji="0" lang="en-US" sz="7200" b="0" i="0" u="none" strike="noStrike" kern="1200" cap="none" spc="-144" normalizeH="0" baseline="0" noProof="0" dirty="0">
                <a:ln>
                  <a:noFill/>
                </a:ln>
                <a:solidFill>
                  <a:srgbClr val="FFFEE6"/>
                </a:solidFill>
                <a:effectLst/>
                <a:uLnTx/>
                <a:uFillTx/>
                <a:latin typeface="Glacial Indifference" panose="020B0604020202020204" charset="0"/>
                <a:ea typeface="+mn-ea"/>
                <a:cs typeface="+mn-cs"/>
              </a:rPr>
              <a:t>02</a:t>
            </a:r>
            <a:endParaRPr lang="en-CA" dirty="0"/>
          </a:p>
        </p:txBody>
      </p:sp>
      <p:pic>
        <p:nvPicPr>
          <p:cNvPr id="3" name="Picture 2">
            <a:extLst>
              <a:ext uri="{FF2B5EF4-FFF2-40B4-BE49-F238E27FC236}">
                <a16:creationId xmlns:a16="http://schemas.microsoft.com/office/drawing/2014/main" id="{AC4C8E69-B0D5-7B68-3A48-830B150FFF45}"/>
              </a:ext>
            </a:extLst>
          </p:cNvPr>
          <p:cNvPicPr>
            <a:picLocks noChangeAspect="1"/>
          </p:cNvPicPr>
          <p:nvPr/>
        </p:nvPicPr>
        <p:blipFill>
          <a:blip r:embed="rId4"/>
          <a:stretch>
            <a:fillRect/>
          </a:stretch>
        </p:blipFill>
        <p:spPr>
          <a:xfrm>
            <a:off x="11178349" y="5727031"/>
            <a:ext cx="5270534" cy="3509525"/>
          </a:xfrm>
          <a:prstGeom prst="rect">
            <a:avLst/>
          </a:prstGeom>
        </p:spPr>
      </p:pic>
    </p:spTree>
    <p:extLst>
      <p:ext uri="{BB962C8B-B14F-4D97-AF65-F5344CB8AC3E}">
        <p14:creationId xmlns:p14="http://schemas.microsoft.com/office/powerpoint/2010/main" val="3236361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990600" y="6277679"/>
            <a:ext cx="8308285" cy="2941737"/>
            <a:chOff x="0" y="4091632"/>
            <a:chExt cx="10155151" cy="3298776"/>
          </a:xfrm>
        </p:grpSpPr>
        <p:sp>
          <p:nvSpPr>
            <p:cNvPr id="7" name="TextBox 7"/>
            <p:cNvSpPr txBox="1"/>
            <p:nvPr/>
          </p:nvSpPr>
          <p:spPr>
            <a:xfrm>
              <a:off x="0" y="5926624"/>
              <a:ext cx="10155151" cy="649751"/>
            </a:xfrm>
            <a:prstGeom prst="rect">
              <a:avLst/>
            </a:prstGeom>
          </p:spPr>
          <p:txBody>
            <a:bodyPr lIns="0" tIns="0" rIns="0" bIns="0" rtlCol="0" anchor="t">
              <a:spAutoFit/>
            </a:bodyPr>
            <a:lstStyle/>
            <a:p>
              <a:pPr algn="r">
                <a:lnSpc>
                  <a:spcPts val="3839"/>
                </a:lnSpc>
              </a:pPr>
              <a:endParaRPr lang="en-US" sz="3199" spc="479">
                <a:solidFill>
                  <a:srgbClr val="D4C46B"/>
                </a:solidFill>
                <a:latin typeface="Montserrat Light"/>
              </a:endParaRPr>
            </a:p>
          </p:txBody>
        </p:sp>
        <p:sp>
          <p:nvSpPr>
            <p:cNvPr id="8" name="TextBox 8"/>
            <p:cNvSpPr txBox="1"/>
            <p:nvPr/>
          </p:nvSpPr>
          <p:spPr>
            <a:xfrm>
              <a:off x="0" y="4091632"/>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sp>
          <p:nvSpPr>
            <p:cNvPr id="9" name="TextBox 9"/>
            <p:cNvSpPr txBox="1"/>
            <p:nvPr/>
          </p:nvSpPr>
          <p:spPr>
            <a:xfrm>
              <a:off x="0" y="6733476"/>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grpSp>
      <p:sp>
        <p:nvSpPr>
          <p:cNvPr id="11" name="TextBox 10">
            <a:extLst>
              <a:ext uri="{FF2B5EF4-FFF2-40B4-BE49-F238E27FC236}">
                <a16:creationId xmlns:a16="http://schemas.microsoft.com/office/drawing/2014/main" id="{97C848FD-D2B6-2B4C-C4BD-B36B89D20D9C}"/>
              </a:ext>
            </a:extLst>
          </p:cNvPr>
          <p:cNvSpPr txBox="1"/>
          <p:nvPr/>
        </p:nvSpPr>
        <p:spPr>
          <a:xfrm>
            <a:off x="1818381" y="8277909"/>
            <a:ext cx="9144000" cy="529953"/>
          </a:xfrm>
          <a:prstGeom prst="rect">
            <a:avLst/>
          </a:prstGeom>
          <a:noFill/>
        </p:spPr>
        <p:txBody>
          <a:bodyPr wrap="square">
            <a:spAutoFit/>
          </a:bodyPr>
          <a:lstStyle/>
          <a:p>
            <a:pPr>
              <a:lnSpc>
                <a:spcPts val="3839"/>
              </a:lnSpc>
            </a:pPr>
            <a:r>
              <a:rPr lang="en-US" sz="2400" spc="479" dirty="0">
                <a:solidFill>
                  <a:schemeClr val="bg1"/>
                </a:solidFill>
                <a:latin typeface="Times New Roman" panose="02020603050405020304" pitchFamily="18" charset="0"/>
                <a:cs typeface="Times New Roman" panose="02020603050405020304" pitchFamily="18" charset="0"/>
              </a:rPr>
              <a:t>Raw Data</a:t>
            </a:r>
          </a:p>
        </p:txBody>
      </p:sp>
      <p:sp>
        <p:nvSpPr>
          <p:cNvPr id="16" name="TextBox 15">
            <a:extLst>
              <a:ext uri="{FF2B5EF4-FFF2-40B4-BE49-F238E27FC236}">
                <a16:creationId xmlns:a16="http://schemas.microsoft.com/office/drawing/2014/main" id="{B2A2E374-F877-00BD-B46D-10A3E0833BE7}"/>
              </a:ext>
            </a:extLst>
          </p:cNvPr>
          <p:cNvSpPr txBox="1"/>
          <p:nvPr/>
        </p:nvSpPr>
        <p:spPr>
          <a:xfrm>
            <a:off x="4331773" y="4476912"/>
            <a:ext cx="9144000" cy="369332"/>
          </a:xfrm>
          <a:prstGeom prst="rect">
            <a:avLst/>
          </a:prstGeom>
          <a:noFill/>
        </p:spPr>
        <p:txBody>
          <a:bodyPr wrap="square">
            <a:spAutoFit/>
          </a:bodyPr>
          <a:lstStyle/>
          <a:p>
            <a:endParaRPr lang="en-CA" dirty="0"/>
          </a:p>
        </p:txBody>
      </p:sp>
      <p:sp>
        <p:nvSpPr>
          <p:cNvPr id="22" name="Google Shape;3435;p91">
            <a:extLst>
              <a:ext uri="{FF2B5EF4-FFF2-40B4-BE49-F238E27FC236}">
                <a16:creationId xmlns:a16="http://schemas.microsoft.com/office/drawing/2014/main" id="{1EA233C1-BA30-90AB-4E07-9010CB5FEB8A}"/>
              </a:ext>
            </a:extLst>
          </p:cNvPr>
          <p:cNvSpPr txBox="1">
            <a:spLocks/>
          </p:cNvSpPr>
          <p:nvPr/>
        </p:nvSpPr>
        <p:spPr>
          <a:xfrm>
            <a:off x="3306715" y="5109067"/>
            <a:ext cx="1753929" cy="398902"/>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CA"/>
              <a:t>Row Data</a:t>
            </a:r>
            <a:endParaRPr lang="en-CA" dirty="0"/>
          </a:p>
        </p:txBody>
      </p:sp>
      <p:sp>
        <p:nvSpPr>
          <p:cNvPr id="23" name="Google Shape;3437;p91">
            <a:extLst>
              <a:ext uri="{FF2B5EF4-FFF2-40B4-BE49-F238E27FC236}">
                <a16:creationId xmlns:a16="http://schemas.microsoft.com/office/drawing/2014/main" id="{2ADEBC9E-2522-F2D1-3A53-5362C0A2B730}"/>
              </a:ext>
            </a:extLst>
          </p:cNvPr>
          <p:cNvSpPr txBox="1">
            <a:spLocks/>
          </p:cNvSpPr>
          <p:nvPr/>
        </p:nvSpPr>
        <p:spPr>
          <a:xfrm>
            <a:off x="12318805" y="3912123"/>
            <a:ext cx="1381814" cy="398902"/>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CA" sz="1800" dirty="0"/>
              <a:t>Python Code</a:t>
            </a:r>
          </a:p>
        </p:txBody>
      </p:sp>
      <p:sp>
        <p:nvSpPr>
          <p:cNvPr id="24" name="Google Shape;3439;p91">
            <a:extLst>
              <a:ext uri="{FF2B5EF4-FFF2-40B4-BE49-F238E27FC236}">
                <a16:creationId xmlns:a16="http://schemas.microsoft.com/office/drawing/2014/main" id="{04A9D04F-B297-F95A-10DA-409422F2D0F4}"/>
              </a:ext>
            </a:extLst>
          </p:cNvPr>
          <p:cNvSpPr txBox="1">
            <a:spLocks/>
          </p:cNvSpPr>
          <p:nvPr/>
        </p:nvSpPr>
        <p:spPr>
          <a:xfrm>
            <a:off x="16601833" y="7981538"/>
            <a:ext cx="1391134" cy="444475"/>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CA" sz="1800" dirty="0"/>
              <a:t>Cleaned Data</a:t>
            </a:r>
          </a:p>
        </p:txBody>
      </p:sp>
      <p:pic>
        <p:nvPicPr>
          <p:cNvPr id="28" name="Picture 8" descr="A screenshot of a spreadsheet&#10;&#10;Description automatically generated">
            <a:extLst>
              <a:ext uri="{FF2B5EF4-FFF2-40B4-BE49-F238E27FC236}">
                <a16:creationId xmlns:a16="http://schemas.microsoft.com/office/drawing/2014/main" id="{F0EA7A1A-24C2-3DED-237C-400F9F977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2075" y="6567529"/>
            <a:ext cx="5337544" cy="308755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A computer screen shot of a computer code&#10;&#10;Description automatically generated">
            <a:extLst>
              <a:ext uri="{FF2B5EF4-FFF2-40B4-BE49-F238E27FC236}">
                <a16:creationId xmlns:a16="http://schemas.microsoft.com/office/drawing/2014/main" id="{56F31FFE-CD6B-B278-0FF9-E9AF9357D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7835" y="3269889"/>
            <a:ext cx="4464097" cy="287450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F3CFBF91-F7BE-91A5-3AAB-A335DE399402}"/>
              </a:ext>
            </a:extLst>
          </p:cNvPr>
          <p:cNvSpPr txBox="1"/>
          <p:nvPr/>
        </p:nvSpPr>
        <p:spPr>
          <a:xfrm>
            <a:off x="12117615" y="9668347"/>
            <a:ext cx="9144000" cy="529953"/>
          </a:xfrm>
          <a:prstGeom prst="rect">
            <a:avLst/>
          </a:prstGeom>
          <a:noFill/>
        </p:spPr>
        <p:txBody>
          <a:bodyPr wrap="square">
            <a:spAutoFit/>
          </a:bodyPr>
          <a:lstStyle/>
          <a:p>
            <a:pPr>
              <a:lnSpc>
                <a:spcPts val="3839"/>
              </a:lnSpc>
            </a:pPr>
            <a:r>
              <a:rPr lang="en-US" sz="2400" spc="479" dirty="0">
                <a:solidFill>
                  <a:schemeClr val="bg1"/>
                </a:solidFill>
                <a:latin typeface="Times New Roman" panose="02020603050405020304" pitchFamily="18" charset="0"/>
                <a:cs typeface="Times New Roman" panose="02020603050405020304" pitchFamily="18" charset="0"/>
              </a:rPr>
              <a:t>Cleaned Data</a:t>
            </a:r>
          </a:p>
        </p:txBody>
      </p:sp>
      <p:cxnSp>
        <p:nvCxnSpPr>
          <p:cNvPr id="46" name="Connector: Curved 45">
            <a:extLst>
              <a:ext uri="{FF2B5EF4-FFF2-40B4-BE49-F238E27FC236}">
                <a16:creationId xmlns:a16="http://schemas.microsoft.com/office/drawing/2014/main" id="{805BD883-0B0E-008A-20A1-6FBE42C4E047}"/>
              </a:ext>
            </a:extLst>
          </p:cNvPr>
          <p:cNvCxnSpPr>
            <a:cxnSpLocks/>
            <a:endCxn id="29" idx="1"/>
          </p:cNvCxnSpPr>
          <p:nvPr/>
        </p:nvCxnSpPr>
        <p:spPr>
          <a:xfrm rot="5400000" flipH="1" flipV="1">
            <a:off x="5303179" y="5308564"/>
            <a:ext cx="2926076" cy="172323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3E90308C-CA58-9CF2-D3BC-41C88364128A}"/>
              </a:ext>
            </a:extLst>
          </p:cNvPr>
          <p:cNvCxnSpPr>
            <a:cxnSpLocks/>
            <a:stCxn id="29" idx="2"/>
            <a:endCxn id="28" idx="0"/>
          </p:cNvCxnSpPr>
          <p:nvPr/>
        </p:nvCxnSpPr>
        <p:spPr>
          <a:xfrm rot="16200000" flipH="1">
            <a:off x="11618799" y="4385480"/>
            <a:ext cx="423133" cy="394096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C8D931CE-9EAF-4D18-6098-D123BE27DE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038" y="6439671"/>
            <a:ext cx="5109966" cy="33428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F9280F-AF7C-046C-D0A5-2818AB195B0C}"/>
              </a:ext>
            </a:extLst>
          </p:cNvPr>
          <p:cNvSpPr txBox="1"/>
          <p:nvPr/>
        </p:nvSpPr>
        <p:spPr>
          <a:xfrm>
            <a:off x="2563019" y="1254142"/>
            <a:ext cx="13922478" cy="707886"/>
          </a:xfrm>
          <a:prstGeom prst="rect">
            <a:avLst/>
          </a:prstGeom>
          <a:noFill/>
        </p:spPr>
        <p:txBody>
          <a:bodyPr wrap="square" rtlCol="0">
            <a:spAutoFit/>
          </a:bodyPr>
          <a:lstStyle/>
          <a:p>
            <a:r>
              <a:rPr lang="en-IN" sz="4000" dirty="0"/>
              <a:t>Python Code has been used to Clean the Raw Datasets</a:t>
            </a:r>
          </a:p>
        </p:txBody>
      </p:sp>
    </p:spTree>
    <p:extLst>
      <p:ext uri="{BB962C8B-B14F-4D97-AF65-F5344CB8AC3E}">
        <p14:creationId xmlns:p14="http://schemas.microsoft.com/office/powerpoint/2010/main" val="227076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5" name="Group 5"/>
          <p:cNvGrpSpPr/>
          <p:nvPr/>
        </p:nvGrpSpPr>
        <p:grpSpPr>
          <a:xfrm>
            <a:off x="990600" y="6277679"/>
            <a:ext cx="8308285" cy="2941737"/>
            <a:chOff x="0" y="4091632"/>
            <a:chExt cx="10155151" cy="3298776"/>
          </a:xfrm>
        </p:grpSpPr>
        <p:sp>
          <p:nvSpPr>
            <p:cNvPr id="7" name="TextBox 7"/>
            <p:cNvSpPr txBox="1"/>
            <p:nvPr/>
          </p:nvSpPr>
          <p:spPr>
            <a:xfrm>
              <a:off x="0" y="5926624"/>
              <a:ext cx="10155151" cy="649751"/>
            </a:xfrm>
            <a:prstGeom prst="rect">
              <a:avLst/>
            </a:prstGeom>
          </p:spPr>
          <p:txBody>
            <a:bodyPr lIns="0" tIns="0" rIns="0" bIns="0" rtlCol="0" anchor="t">
              <a:spAutoFit/>
            </a:bodyPr>
            <a:lstStyle/>
            <a:p>
              <a:pPr algn="r">
                <a:lnSpc>
                  <a:spcPts val="3839"/>
                </a:lnSpc>
              </a:pPr>
              <a:endParaRPr lang="en-US" sz="3199" spc="479">
                <a:solidFill>
                  <a:srgbClr val="D4C46B"/>
                </a:solidFill>
                <a:latin typeface="Montserrat Light"/>
              </a:endParaRPr>
            </a:p>
          </p:txBody>
        </p:sp>
        <p:sp>
          <p:nvSpPr>
            <p:cNvPr id="8" name="TextBox 8"/>
            <p:cNvSpPr txBox="1"/>
            <p:nvPr/>
          </p:nvSpPr>
          <p:spPr>
            <a:xfrm>
              <a:off x="0" y="4091632"/>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sp>
          <p:nvSpPr>
            <p:cNvPr id="9" name="TextBox 9"/>
            <p:cNvSpPr txBox="1"/>
            <p:nvPr/>
          </p:nvSpPr>
          <p:spPr>
            <a:xfrm>
              <a:off x="0" y="6733476"/>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grpSp>
      <p:sp>
        <p:nvSpPr>
          <p:cNvPr id="12" name="TextBox 12"/>
          <p:cNvSpPr txBox="1"/>
          <p:nvPr/>
        </p:nvSpPr>
        <p:spPr>
          <a:xfrm>
            <a:off x="3126347" y="760482"/>
            <a:ext cx="11554853" cy="1615827"/>
          </a:xfrm>
          <a:prstGeom prst="rect">
            <a:avLst/>
          </a:prstGeom>
        </p:spPr>
        <p:txBody>
          <a:bodyPr wrap="square" lIns="0" tIns="0" rIns="0" bIns="0" rtlCol="0" anchor="t">
            <a:spAutoFit/>
          </a:bodyPr>
          <a:lstStyle/>
          <a:p>
            <a:pPr algn="ctr">
              <a:lnSpc>
                <a:spcPts val="14400"/>
              </a:lnSpc>
            </a:pPr>
            <a:r>
              <a:rPr lang="en-US" sz="7200" spc="-144" dirty="0">
                <a:solidFill>
                  <a:srgbClr val="FFFEE6"/>
                </a:solidFill>
                <a:latin typeface="Glacial Indifference" panose="020B0604020202020204" charset="0"/>
              </a:rPr>
              <a:t>EDA Process </a:t>
            </a:r>
          </a:p>
        </p:txBody>
      </p:sp>
      <p:sp>
        <p:nvSpPr>
          <p:cNvPr id="16" name="TextBox 15">
            <a:extLst>
              <a:ext uri="{FF2B5EF4-FFF2-40B4-BE49-F238E27FC236}">
                <a16:creationId xmlns:a16="http://schemas.microsoft.com/office/drawing/2014/main" id="{B2A2E374-F877-00BD-B46D-10A3E0833BE7}"/>
              </a:ext>
            </a:extLst>
          </p:cNvPr>
          <p:cNvSpPr txBox="1"/>
          <p:nvPr/>
        </p:nvSpPr>
        <p:spPr>
          <a:xfrm>
            <a:off x="4331773" y="4476912"/>
            <a:ext cx="9144000" cy="369332"/>
          </a:xfrm>
          <a:prstGeom prst="rect">
            <a:avLst/>
          </a:prstGeom>
          <a:noFill/>
        </p:spPr>
        <p:txBody>
          <a:bodyPr wrap="square">
            <a:spAutoFit/>
          </a:bodyPr>
          <a:lstStyle/>
          <a:p>
            <a:endParaRPr lang="en-CA" dirty="0"/>
          </a:p>
        </p:txBody>
      </p:sp>
      <p:sp>
        <p:nvSpPr>
          <p:cNvPr id="22" name="Google Shape;3435;p91">
            <a:extLst>
              <a:ext uri="{FF2B5EF4-FFF2-40B4-BE49-F238E27FC236}">
                <a16:creationId xmlns:a16="http://schemas.microsoft.com/office/drawing/2014/main" id="{1EA233C1-BA30-90AB-4E07-9010CB5FEB8A}"/>
              </a:ext>
            </a:extLst>
          </p:cNvPr>
          <p:cNvSpPr txBox="1">
            <a:spLocks/>
          </p:cNvSpPr>
          <p:nvPr/>
        </p:nvSpPr>
        <p:spPr>
          <a:xfrm>
            <a:off x="3306715" y="5109067"/>
            <a:ext cx="1753929" cy="398902"/>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CA"/>
              <a:t>Row Data</a:t>
            </a:r>
            <a:endParaRPr lang="en-CA" dirty="0"/>
          </a:p>
        </p:txBody>
      </p:sp>
      <p:sp>
        <p:nvSpPr>
          <p:cNvPr id="23" name="Google Shape;3437;p91">
            <a:extLst>
              <a:ext uri="{FF2B5EF4-FFF2-40B4-BE49-F238E27FC236}">
                <a16:creationId xmlns:a16="http://schemas.microsoft.com/office/drawing/2014/main" id="{2ADEBC9E-2522-F2D1-3A53-5362C0A2B730}"/>
              </a:ext>
            </a:extLst>
          </p:cNvPr>
          <p:cNvSpPr txBox="1">
            <a:spLocks/>
          </p:cNvSpPr>
          <p:nvPr/>
        </p:nvSpPr>
        <p:spPr>
          <a:xfrm>
            <a:off x="5288897" y="4281771"/>
            <a:ext cx="1381814" cy="398902"/>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CA" sz="1800"/>
              <a:t>Python Code</a:t>
            </a:r>
            <a:endParaRPr lang="en-CA" sz="1800" dirty="0"/>
          </a:p>
        </p:txBody>
      </p:sp>
      <p:sp>
        <p:nvSpPr>
          <p:cNvPr id="24" name="Google Shape;3439;p91">
            <a:extLst>
              <a:ext uri="{FF2B5EF4-FFF2-40B4-BE49-F238E27FC236}">
                <a16:creationId xmlns:a16="http://schemas.microsoft.com/office/drawing/2014/main" id="{04A9D04F-B297-F95A-10DA-409422F2D0F4}"/>
              </a:ext>
            </a:extLst>
          </p:cNvPr>
          <p:cNvSpPr txBox="1">
            <a:spLocks/>
          </p:cNvSpPr>
          <p:nvPr/>
        </p:nvSpPr>
        <p:spPr>
          <a:xfrm>
            <a:off x="6468754" y="6931417"/>
            <a:ext cx="1391134" cy="444475"/>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CA" sz="1800" dirty="0"/>
              <a:t>Cleaned Data</a:t>
            </a:r>
          </a:p>
        </p:txBody>
      </p:sp>
      <p:pic>
        <p:nvPicPr>
          <p:cNvPr id="15" name="Picture 14" descr="A screenshot of a computer&#10;&#10;Description automatically generated">
            <a:extLst>
              <a:ext uri="{FF2B5EF4-FFF2-40B4-BE49-F238E27FC236}">
                <a16:creationId xmlns:a16="http://schemas.microsoft.com/office/drawing/2014/main" id="{C88CF261-0F67-87C8-4562-B0F1E6DBF2AF}"/>
              </a:ext>
            </a:extLst>
          </p:cNvPr>
          <p:cNvPicPr>
            <a:picLocks noChangeAspect="1"/>
          </p:cNvPicPr>
          <p:nvPr/>
        </p:nvPicPr>
        <p:blipFill>
          <a:blip r:embed="rId2"/>
          <a:stretch>
            <a:fillRect/>
          </a:stretch>
        </p:blipFill>
        <p:spPr>
          <a:xfrm>
            <a:off x="711199" y="3220148"/>
            <a:ext cx="6795729" cy="6731793"/>
          </a:xfrm>
          <a:prstGeom prst="rect">
            <a:avLst/>
          </a:prstGeom>
        </p:spPr>
      </p:pic>
      <p:pic>
        <p:nvPicPr>
          <p:cNvPr id="17" name="Picture 16" descr="A screenshot of a computer screen&#10;&#10;Description automatically generated">
            <a:extLst>
              <a:ext uri="{FF2B5EF4-FFF2-40B4-BE49-F238E27FC236}">
                <a16:creationId xmlns:a16="http://schemas.microsoft.com/office/drawing/2014/main" id="{E00B22BB-6319-9AF4-0C26-2E45785EE9CE}"/>
              </a:ext>
            </a:extLst>
          </p:cNvPr>
          <p:cNvPicPr>
            <a:picLocks noChangeAspect="1"/>
          </p:cNvPicPr>
          <p:nvPr/>
        </p:nvPicPr>
        <p:blipFill rotWithShape="1">
          <a:blip r:embed="rId3"/>
          <a:srcRect t="2800"/>
          <a:stretch/>
        </p:blipFill>
        <p:spPr>
          <a:xfrm>
            <a:off x="7859888" y="3276049"/>
            <a:ext cx="7891389" cy="3260573"/>
          </a:xfrm>
          <a:prstGeom prst="rect">
            <a:avLst/>
          </a:prstGeom>
        </p:spPr>
      </p:pic>
      <p:pic>
        <p:nvPicPr>
          <p:cNvPr id="18" name="Picture 17" descr="A screenshot of a computer">
            <a:extLst>
              <a:ext uri="{FF2B5EF4-FFF2-40B4-BE49-F238E27FC236}">
                <a16:creationId xmlns:a16="http://schemas.microsoft.com/office/drawing/2014/main" id="{9FB1C4EC-40FA-748C-EE52-4493AD98567D}"/>
              </a:ext>
            </a:extLst>
          </p:cNvPr>
          <p:cNvPicPr>
            <a:picLocks noChangeAspect="1"/>
          </p:cNvPicPr>
          <p:nvPr/>
        </p:nvPicPr>
        <p:blipFill>
          <a:blip r:embed="rId4"/>
          <a:stretch>
            <a:fillRect/>
          </a:stretch>
        </p:blipFill>
        <p:spPr>
          <a:xfrm>
            <a:off x="7859888" y="6863509"/>
            <a:ext cx="7891389" cy="3088432"/>
          </a:xfrm>
          <a:prstGeom prst="rect">
            <a:avLst/>
          </a:prstGeom>
        </p:spPr>
      </p:pic>
    </p:spTree>
    <p:extLst>
      <p:ext uri="{BB962C8B-B14F-4D97-AF65-F5344CB8AC3E}">
        <p14:creationId xmlns:p14="http://schemas.microsoft.com/office/powerpoint/2010/main" val="871810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5" name="Group 5"/>
          <p:cNvGrpSpPr/>
          <p:nvPr/>
        </p:nvGrpSpPr>
        <p:grpSpPr>
          <a:xfrm>
            <a:off x="990600" y="6277679"/>
            <a:ext cx="8308285" cy="2941737"/>
            <a:chOff x="0" y="4091632"/>
            <a:chExt cx="10155151" cy="3298776"/>
          </a:xfrm>
        </p:grpSpPr>
        <p:sp>
          <p:nvSpPr>
            <p:cNvPr id="7" name="TextBox 7"/>
            <p:cNvSpPr txBox="1"/>
            <p:nvPr/>
          </p:nvSpPr>
          <p:spPr>
            <a:xfrm>
              <a:off x="0" y="5926624"/>
              <a:ext cx="10155151" cy="649751"/>
            </a:xfrm>
            <a:prstGeom prst="rect">
              <a:avLst/>
            </a:prstGeom>
          </p:spPr>
          <p:txBody>
            <a:bodyPr lIns="0" tIns="0" rIns="0" bIns="0" rtlCol="0" anchor="t">
              <a:spAutoFit/>
            </a:bodyPr>
            <a:lstStyle/>
            <a:p>
              <a:pPr algn="r">
                <a:lnSpc>
                  <a:spcPts val="3839"/>
                </a:lnSpc>
              </a:pPr>
              <a:endParaRPr lang="en-US" sz="3199" spc="479">
                <a:solidFill>
                  <a:srgbClr val="D4C46B"/>
                </a:solidFill>
                <a:latin typeface="Montserrat Light"/>
              </a:endParaRPr>
            </a:p>
          </p:txBody>
        </p:sp>
        <p:sp>
          <p:nvSpPr>
            <p:cNvPr id="8" name="TextBox 8"/>
            <p:cNvSpPr txBox="1"/>
            <p:nvPr/>
          </p:nvSpPr>
          <p:spPr>
            <a:xfrm>
              <a:off x="0" y="4091632"/>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sp>
          <p:nvSpPr>
            <p:cNvPr id="9" name="TextBox 9"/>
            <p:cNvSpPr txBox="1"/>
            <p:nvPr/>
          </p:nvSpPr>
          <p:spPr>
            <a:xfrm>
              <a:off x="0" y="6733476"/>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grpSp>
      <p:sp>
        <p:nvSpPr>
          <p:cNvPr id="16" name="TextBox 15">
            <a:extLst>
              <a:ext uri="{FF2B5EF4-FFF2-40B4-BE49-F238E27FC236}">
                <a16:creationId xmlns:a16="http://schemas.microsoft.com/office/drawing/2014/main" id="{B2A2E374-F877-00BD-B46D-10A3E0833BE7}"/>
              </a:ext>
            </a:extLst>
          </p:cNvPr>
          <p:cNvSpPr txBox="1"/>
          <p:nvPr/>
        </p:nvSpPr>
        <p:spPr>
          <a:xfrm>
            <a:off x="4331773" y="4476912"/>
            <a:ext cx="9144000" cy="369332"/>
          </a:xfrm>
          <a:prstGeom prst="rect">
            <a:avLst/>
          </a:prstGeom>
          <a:noFill/>
        </p:spPr>
        <p:txBody>
          <a:bodyPr wrap="square">
            <a:spAutoFit/>
          </a:bodyPr>
          <a:lstStyle/>
          <a:p>
            <a:endParaRPr lang="en-CA" dirty="0"/>
          </a:p>
        </p:txBody>
      </p:sp>
      <p:sp>
        <p:nvSpPr>
          <p:cNvPr id="22" name="Google Shape;3435;p91">
            <a:extLst>
              <a:ext uri="{FF2B5EF4-FFF2-40B4-BE49-F238E27FC236}">
                <a16:creationId xmlns:a16="http://schemas.microsoft.com/office/drawing/2014/main" id="{1EA233C1-BA30-90AB-4E07-9010CB5FEB8A}"/>
              </a:ext>
            </a:extLst>
          </p:cNvPr>
          <p:cNvSpPr txBox="1">
            <a:spLocks/>
          </p:cNvSpPr>
          <p:nvPr/>
        </p:nvSpPr>
        <p:spPr>
          <a:xfrm>
            <a:off x="3306715" y="5109067"/>
            <a:ext cx="1753929" cy="398902"/>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CA"/>
              <a:t>Row Data</a:t>
            </a:r>
            <a:endParaRPr lang="en-CA" dirty="0"/>
          </a:p>
        </p:txBody>
      </p:sp>
      <p:sp>
        <p:nvSpPr>
          <p:cNvPr id="23" name="Google Shape;3437;p91">
            <a:extLst>
              <a:ext uri="{FF2B5EF4-FFF2-40B4-BE49-F238E27FC236}">
                <a16:creationId xmlns:a16="http://schemas.microsoft.com/office/drawing/2014/main" id="{2ADEBC9E-2522-F2D1-3A53-5362C0A2B730}"/>
              </a:ext>
            </a:extLst>
          </p:cNvPr>
          <p:cNvSpPr txBox="1">
            <a:spLocks/>
          </p:cNvSpPr>
          <p:nvPr/>
        </p:nvSpPr>
        <p:spPr>
          <a:xfrm>
            <a:off x="5288897" y="4281771"/>
            <a:ext cx="1381814" cy="398902"/>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CA" sz="1800"/>
              <a:t>Python Code</a:t>
            </a:r>
            <a:endParaRPr lang="en-CA" sz="1800" dirty="0"/>
          </a:p>
        </p:txBody>
      </p:sp>
      <p:sp>
        <p:nvSpPr>
          <p:cNvPr id="24" name="Google Shape;3439;p91">
            <a:extLst>
              <a:ext uri="{FF2B5EF4-FFF2-40B4-BE49-F238E27FC236}">
                <a16:creationId xmlns:a16="http://schemas.microsoft.com/office/drawing/2014/main" id="{04A9D04F-B297-F95A-10DA-409422F2D0F4}"/>
              </a:ext>
            </a:extLst>
          </p:cNvPr>
          <p:cNvSpPr txBox="1">
            <a:spLocks/>
          </p:cNvSpPr>
          <p:nvPr/>
        </p:nvSpPr>
        <p:spPr>
          <a:xfrm>
            <a:off x="6468754" y="6931417"/>
            <a:ext cx="1391134" cy="444475"/>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CA" sz="1800" dirty="0"/>
              <a:t>Cleaned Data</a:t>
            </a:r>
          </a:p>
        </p:txBody>
      </p:sp>
      <p:sp>
        <p:nvSpPr>
          <p:cNvPr id="10" name="TextBox 9">
            <a:extLst>
              <a:ext uri="{FF2B5EF4-FFF2-40B4-BE49-F238E27FC236}">
                <a16:creationId xmlns:a16="http://schemas.microsoft.com/office/drawing/2014/main" id="{3ED8CF65-4DE7-9633-B51D-67DB2F97C390}"/>
              </a:ext>
            </a:extLst>
          </p:cNvPr>
          <p:cNvSpPr txBox="1"/>
          <p:nvPr/>
        </p:nvSpPr>
        <p:spPr>
          <a:xfrm>
            <a:off x="3815579" y="2901251"/>
            <a:ext cx="9144000" cy="584775"/>
          </a:xfrm>
          <a:prstGeom prst="rect">
            <a:avLst/>
          </a:prstGeom>
          <a:noFill/>
        </p:spPr>
        <p:txBody>
          <a:bodyPr wrap="square">
            <a:spAutoFit/>
          </a:bodyPr>
          <a:lstStyle/>
          <a:p>
            <a:pPr algn="ctr"/>
            <a:r>
              <a:rPr lang="en-US" sz="3200"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Exploratory Data Analysis (EDA) using Python</a:t>
            </a:r>
            <a:endParaRPr lang="en-IN" sz="3200"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C1DC4727-F660-2F94-2250-925CC90ACE18}"/>
              </a:ext>
            </a:extLst>
          </p:cNvPr>
          <p:cNvPicPr>
            <a:picLocks noChangeAspect="1"/>
          </p:cNvPicPr>
          <p:nvPr/>
        </p:nvPicPr>
        <p:blipFill>
          <a:blip r:embed="rId2"/>
          <a:stretch>
            <a:fillRect/>
          </a:stretch>
        </p:blipFill>
        <p:spPr>
          <a:xfrm>
            <a:off x="892143" y="2404305"/>
            <a:ext cx="8337002" cy="5075360"/>
          </a:xfrm>
          <a:prstGeom prst="rect">
            <a:avLst/>
          </a:prstGeom>
        </p:spPr>
      </p:pic>
      <p:pic>
        <p:nvPicPr>
          <p:cNvPr id="18" name="Picture 17">
            <a:extLst>
              <a:ext uri="{FF2B5EF4-FFF2-40B4-BE49-F238E27FC236}">
                <a16:creationId xmlns:a16="http://schemas.microsoft.com/office/drawing/2014/main" id="{9CF541F4-4DDF-2D34-578B-7E514EC61C29}"/>
              </a:ext>
            </a:extLst>
          </p:cNvPr>
          <p:cNvPicPr>
            <a:picLocks noChangeAspect="1"/>
          </p:cNvPicPr>
          <p:nvPr/>
        </p:nvPicPr>
        <p:blipFill>
          <a:blip r:embed="rId3"/>
          <a:stretch>
            <a:fillRect/>
          </a:stretch>
        </p:blipFill>
        <p:spPr>
          <a:xfrm>
            <a:off x="9969136" y="2294547"/>
            <a:ext cx="7453006" cy="6027942"/>
          </a:xfrm>
          <a:prstGeom prst="rect">
            <a:avLst/>
          </a:prstGeom>
        </p:spPr>
      </p:pic>
    </p:spTree>
    <p:extLst>
      <p:ext uri="{BB962C8B-B14F-4D97-AF65-F5344CB8AC3E}">
        <p14:creationId xmlns:p14="http://schemas.microsoft.com/office/powerpoint/2010/main" val="1926972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AutoShape 4">
            <a:extLst>
              <a:ext uri="{FF2B5EF4-FFF2-40B4-BE49-F238E27FC236}">
                <a16:creationId xmlns:a16="http://schemas.microsoft.com/office/drawing/2014/main" id="{F7B08D8D-DF2E-030A-C6C7-511DFBC85BC0}"/>
              </a:ext>
            </a:extLst>
          </p:cNvPr>
          <p:cNvSpPr/>
          <p:nvPr/>
        </p:nvSpPr>
        <p:spPr>
          <a:xfrm>
            <a:off x="711200" y="444789"/>
            <a:ext cx="17157206" cy="2260311"/>
          </a:xfrm>
          <a:prstGeom prst="rect">
            <a:avLst/>
          </a:prstGeom>
          <a:solidFill>
            <a:srgbClr val="D4C46B">
              <a:alpha val="29804"/>
            </a:srgbClr>
          </a:solidFill>
        </p:spPr>
        <p:txBody>
          <a:bodyPr/>
          <a:lstStyle/>
          <a:p>
            <a:endParaRPr lang="en-CA"/>
          </a:p>
        </p:txBody>
      </p:sp>
      <p:sp>
        <p:nvSpPr>
          <p:cNvPr id="4" name="AutoShape 4"/>
          <p:cNvSpPr/>
          <p:nvPr/>
        </p:nvSpPr>
        <p:spPr>
          <a:xfrm>
            <a:off x="711200" y="596611"/>
            <a:ext cx="17195800" cy="2108489"/>
          </a:xfrm>
          <a:prstGeom prst="rect">
            <a:avLst/>
          </a:prstGeom>
          <a:solidFill>
            <a:srgbClr val="D4C46B">
              <a:alpha val="29804"/>
            </a:srgbClr>
          </a:solidFill>
        </p:spPr>
        <p:txBody>
          <a:bodyPr/>
          <a:lstStyle/>
          <a:p>
            <a:endParaRPr lang="en-CA"/>
          </a:p>
        </p:txBody>
      </p:sp>
      <p:grpSp>
        <p:nvGrpSpPr>
          <p:cNvPr id="5" name="Group 5"/>
          <p:cNvGrpSpPr/>
          <p:nvPr/>
        </p:nvGrpSpPr>
        <p:grpSpPr>
          <a:xfrm>
            <a:off x="990600" y="6277679"/>
            <a:ext cx="8308285" cy="2941737"/>
            <a:chOff x="0" y="4091632"/>
            <a:chExt cx="10155151" cy="3298776"/>
          </a:xfrm>
        </p:grpSpPr>
        <p:sp>
          <p:nvSpPr>
            <p:cNvPr id="7" name="TextBox 7"/>
            <p:cNvSpPr txBox="1"/>
            <p:nvPr/>
          </p:nvSpPr>
          <p:spPr>
            <a:xfrm>
              <a:off x="0" y="5926624"/>
              <a:ext cx="10155151" cy="649751"/>
            </a:xfrm>
            <a:prstGeom prst="rect">
              <a:avLst/>
            </a:prstGeom>
          </p:spPr>
          <p:txBody>
            <a:bodyPr lIns="0" tIns="0" rIns="0" bIns="0" rtlCol="0" anchor="t">
              <a:spAutoFit/>
            </a:bodyPr>
            <a:lstStyle/>
            <a:p>
              <a:pPr algn="r">
                <a:lnSpc>
                  <a:spcPts val="3839"/>
                </a:lnSpc>
              </a:pPr>
              <a:endParaRPr lang="en-US" sz="3199" spc="479">
                <a:solidFill>
                  <a:srgbClr val="D4C46B"/>
                </a:solidFill>
                <a:latin typeface="Montserrat Light"/>
              </a:endParaRPr>
            </a:p>
          </p:txBody>
        </p:sp>
        <p:sp>
          <p:nvSpPr>
            <p:cNvPr id="8" name="TextBox 8"/>
            <p:cNvSpPr txBox="1"/>
            <p:nvPr/>
          </p:nvSpPr>
          <p:spPr>
            <a:xfrm>
              <a:off x="0" y="4091632"/>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sp>
          <p:nvSpPr>
            <p:cNvPr id="9" name="TextBox 9"/>
            <p:cNvSpPr txBox="1"/>
            <p:nvPr/>
          </p:nvSpPr>
          <p:spPr>
            <a:xfrm>
              <a:off x="0" y="6733476"/>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grpSp>
      <p:sp>
        <p:nvSpPr>
          <p:cNvPr id="12" name="TextBox 12"/>
          <p:cNvSpPr txBox="1"/>
          <p:nvPr/>
        </p:nvSpPr>
        <p:spPr>
          <a:xfrm>
            <a:off x="3126347" y="760482"/>
            <a:ext cx="11554853" cy="1615827"/>
          </a:xfrm>
          <a:prstGeom prst="rect">
            <a:avLst/>
          </a:prstGeom>
        </p:spPr>
        <p:txBody>
          <a:bodyPr wrap="square" lIns="0" tIns="0" rIns="0" bIns="0" rtlCol="0" anchor="t">
            <a:spAutoFit/>
          </a:bodyPr>
          <a:lstStyle/>
          <a:p>
            <a:pPr algn="ctr">
              <a:lnSpc>
                <a:spcPts val="14400"/>
              </a:lnSpc>
            </a:pPr>
            <a:r>
              <a:rPr lang="en-US" sz="7200" spc="-144" dirty="0">
                <a:solidFill>
                  <a:srgbClr val="FFFEE6"/>
                </a:solidFill>
                <a:latin typeface="Glacial Indifference" panose="020B0604020202020204" charset="0"/>
              </a:rPr>
              <a:t>Using </a:t>
            </a:r>
            <a:r>
              <a:rPr lang="en-US" sz="7200" spc="-144" dirty="0" err="1">
                <a:solidFill>
                  <a:srgbClr val="FFFEE6"/>
                </a:solidFill>
                <a:latin typeface="Glacial Indifference" panose="020B0604020202020204" charset="0"/>
              </a:rPr>
              <a:t>LinePlots</a:t>
            </a:r>
            <a:endParaRPr lang="en-US" sz="7200" spc="-144" dirty="0">
              <a:solidFill>
                <a:srgbClr val="FFFEE6"/>
              </a:solidFill>
              <a:latin typeface="Glacial Indifference" panose="020B0604020202020204" charset="0"/>
            </a:endParaRPr>
          </a:p>
        </p:txBody>
      </p:sp>
      <p:sp>
        <p:nvSpPr>
          <p:cNvPr id="10" name="TextBox 9">
            <a:extLst>
              <a:ext uri="{FF2B5EF4-FFF2-40B4-BE49-F238E27FC236}">
                <a16:creationId xmlns:a16="http://schemas.microsoft.com/office/drawing/2014/main" id="{09637A26-7E35-EAB1-6641-B848D4A27320}"/>
              </a:ext>
            </a:extLst>
          </p:cNvPr>
          <p:cNvSpPr txBox="1"/>
          <p:nvPr/>
        </p:nvSpPr>
        <p:spPr>
          <a:xfrm>
            <a:off x="4572000" y="3242197"/>
            <a:ext cx="9144000" cy="523220"/>
          </a:xfrm>
          <a:prstGeom prst="rect">
            <a:avLst/>
          </a:prstGeom>
          <a:noFill/>
        </p:spPr>
        <p:txBody>
          <a:bodyPr wrap="square">
            <a:spAutoFit/>
          </a:bodyPr>
          <a:lstStyle/>
          <a:p>
            <a:pPr algn="ctr"/>
            <a:r>
              <a:rPr lang="en-US" sz="2800"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Exploratory Data Analysis (EDA) using Python</a:t>
            </a:r>
            <a:endParaRPr lang="en-IN" sz="2800"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DB9AD8D-9161-297C-5AE4-A121EC319499}"/>
              </a:ext>
            </a:extLst>
          </p:cNvPr>
          <p:cNvPicPr>
            <a:picLocks noChangeAspect="1"/>
          </p:cNvPicPr>
          <p:nvPr/>
        </p:nvPicPr>
        <p:blipFill>
          <a:blip r:embed="rId2"/>
          <a:stretch>
            <a:fillRect/>
          </a:stretch>
        </p:blipFill>
        <p:spPr>
          <a:xfrm>
            <a:off x="711200" y="4112275"/>
            <a:ext cx="6853990" cy="4426535"/>
          </a:xfrm>
          <a:prstGeom prst="rect">
            <a:avLst/>
          </a:prstGeom>
        </p:spPr>
      </p:pic>
      <p:pic>
        <p:nvPicPr>
          <p:cNvPr id="11" name="Picture 10">
            <a:extLst>
              <a:ext uri="{FF2B5EF4-FFF2-40B4-BE49-F238E27FC236}">
                <a16:creationId xmlns:a16="http://schemas.microsoft.com/office/drawing/2014/main" id="{D498C247-B8AD-7FB5-D6BD-785103F9A5AC}"/>
              </a:ext>
            </a:extLst>
          </p:cNvPr>
          <p:cNvPicPr>
            <a:picLocks noChangeAspect="1"/>
          </p:cNvPicPr>
          <p:nvPr/>
        </p:nvPicPr>
        <p:blipFill>
          <a:blip r:embed="rId3"/>
          <a:stretch>
            <a:fillRect/>
          </a:stretch>
        </p:blipFill>
        <p:spPr>
          <a:xfrm>
            <a:off x="9163195" y="5368633"/>
            <a:ext cx="7399661" cy="4426535"/>
          </a:xfrm>
          <a:prstGeom prst="rect">
            <a:avLst/>
          </a:prstGeom>
        </p:spPr>
      </p:pic>
      <p:pic>
        <p:nvPicPr>
          <p:cNvPr id="17" name="Picture 16">
            <a:extLst>
              <a:ext uri="{FF2B5EF4-FFF2-40B4-BE49-F238E27FC236}">
                <a16:creationId xmlns:a16="http://schemas.microsoft.com/office/drawing/2014/main" id="{D8B941D1-48A2-D5D0-05A0-E586D9AF9607}"/>
              </a:ext>
            </a:extLst>
          </p:cNvPr>
          <p:cNvPicPr>
            <a:picLocks noChangeAspect="1"/>
          </p:cNvPicPr>
          <p:nvPr/>
        </p:nvPicPr>
        <p:blipFill>
          <a:blip r:embed="rId4"/>
          <a:stretch>
            <a:fillRect/>
          </a:stretch>
        </p:blipFill>
        <p:spPr>
          <a:xfrm>
            <a:off x="9163195" y="3804418"/>
            <a:ext cx="7399661" cy="1447925"/>
          </a:xfrm>
          <a:prstGeom prst="rect">
            <a:avLst/>
          </a:prstGeom>
        </p:spPr>
      </p:pic>
    </p:spTree>
    <p:extLst>
      <p:ext uri="{BB962C8B-B14F-4D97-AF65-F5344CB8AC3E}">
        <p14:creationId xmlns:p14="http://schemas.microsoft.com/office/powerpoint/2010/main" val="1269049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AutoShape 4">
            <a:extLst>
              <a:ext uri="{FF2B5EF4-FFF2-40B4-BE49-F238E27FC236}">
                <a16:creationId xmlns:a16="http://schemas.microsoft.com/office/drawing/2014/main" id="{F7B08D8D-DF2E-030A-C6C7-511DFBC85BC0}"/>
              </a:ext>
            </a:extLst>
          </p:cNvPr>
          <p:cNvSpPr/>
          <p:nvPr/>
        </p:nvSpPr>
        <p:spPr>
          <a:xfrm>
            <a:off x="711200" y="444789"/>
            <a:ext cx="17157206" cy="2260311"/>
          </a:xfrm>
          <a:prstGeom prst="rect">
            <a:avLst/>
          </a:prstGeom>
          <a:solidFill>
            <a:srgbClr val="D4C46B">
              <a:alpha val="29804"/>
            </a:srgbClr>
          </a:solidFill>
        </p:spPr>
        <p:txBody>
          <a:bodyPr/>
          <a:lstStyle/>
          <a:p>
            <a:endParaRPr lang="en-CA"/>
          </a:p>
        </p:txBody>
      </p:sp>
      <p:sp>
        <p:nvSpPr>
          <p:cNvPr id="4" name="AutoShape 4"/>
          <p:cNvSpPr/>
          <p:nvPr/>
        </p:nvSpPr>
        <p:spPr>
          <a:xfrm>
            <a:off x="711200" y="596611"/>
            <a:ext cx="17195800" cy="2068927"/>
          </a:xfrm>
          <a:prstGeom prst="rect">
            <a:avLst/>
          </a:prstGeom>
          <a:solidFill>
            <a:srgbClr val="D4C46B">
              <a:alpha val="29804"/>
            </a:srgbClr>
          </a:solidFill>
        </p:spPr>
        <p:txBody>
          <a:bodyPr/>
          <a:lstStyle/>
          <a:p>
            <a:endParaRPr lang="en-CA"/>
          </a:p>
        </p:txBody>
      </p:sp>
      <p:grpSp>
        <p:nvGrpSpPr>
          <p:cNvPr id="5" name="Group 5"/>
          <p:cNvGrpSpPr/>
          <p:nvPr/>
        </p:nvGrpSpPr>
        <p:grpSpPr>
          <a:xfrm>
            <a:off x="990600" y="6277679"/>
            <a:ext cx="8308285" cy="2941737"/>
            <a:chOff x="0" y="4091632"/>
            <a:chExt cx="10155151" cy="3298776"/>
          </a:xfrm>
        </p:grpSpPr>
        <p:sp>
          <p:nvSpPr>
            <p:cNvPr id="7" name="TextBox 7"/>
            <p:cNvSpPr txBox="1"/>
            <p:nvPr/>
          </p:nvSpPr>
          <p:spPr>
            <a:xfrm>
              <a:off x="0" y="5926624"/>
              <a:ext cx="10155151" cy="649751"/>
            </a:xfrm>
            <a:prstGeom prst="rect">
              <a:avLst/>
            </a:prstGeom>
          </p:spPr>
          <p:txBody>
            <a:bodyPr lIns="0" tIns="0" rIns="0" bIns="0" rtlCol="0" anchor="t">
              <a:spAutoFit/>
            </a:bodyPr>
            <a:lstStyle/>
            <a:p>
              <a:pPr algn="r">
                <a:lnSpc>
                  <a:spcPts val="3839"/>
                </a:lnSpc>
              </a:pPr>
              <a:endParaRPr lang="en-US" sz="3199" spc="479">
                <a:solidFill>
                  <a:srgbClr val="D4C46B"/>
                </a:solidFill>
                <a:latin typeface="Montserrat Light"/>
              </a:endParaRPr>
            </a:p>
          </p:txBody>
        </p:sp>
        <p:sp>
          <p:nvSpPr>
            <p:cNvPr id="8" name="TextBox 8"/>
            <p:cNvSpPr txBox="1"/>
            <p:nvPr/>
          </p:nvSpPr>
          <p:spPr>
            <a:xfrm>
              <a:off x="0" y="4091632"/>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sp>
          <p:nvSpPr>
            <p:cNvPr id="9" name="TextBox 9"/>
            <p:cNvSpPr txBox="1"/>
            <p:nvPr/>
          </p:nvSpPr>
          <p:spPr>
            <a:xfrm>
              <a:off x="0" y="6733476"/>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grpSp>
      <p:sp>
        <p:nvSpPr>
          <p:cNvPr id="12" name="TextBox 12"/>
          <p:cNvSpPr txBox="1"/>
          <p:nvPr/>
        </p:nvSpPr>
        <p:spPr>
          <a:xfrm>
            <a:off x="3126347" y="760482"/>
            <a:ext cx="11554853" cy="1615827"/>
          </a:xfrm>
          <a:prstGeom prst="rect">
            <a:avLst/>
          </a:prstGeom>
        </p:spPr>
        <p:txBody>
          <a:bodyPr wrap="square" lIns="0" tIns="0" rIns="0" bIns="0" rtlCol="0" anchor="t">
            <a:spAutoFit/>
          </a:bodyPr>
          <a:lstStyle/>
          <a:p>
            <a:pPr algn="ctr">
              <a:lnSpc>
                <a:spcPts val="14400"/>
              </a:lnSpc>
            </a:pPr>
            <a:r>
              <a:rPr lang="en-US" sz="7200" spc="-144" dirty="0">
                <a:solidFill>
                  <a:srgbClr val="FFFEE6"/>
                </a:solidFill>
                <a:latin typeface="Glacial Indifference" panose="020B0604020202020204" charset="0"/>
              </a:rPr>
              <a:t>Using Bar Plot and Box Plot</a:t>
            </a:r>
          </a:p>
        </p:txBody>
      </p:sp>
      <p:sp>
        <p:nvSpPr>
          <p:cNvPr id="16" name="TextBox 15">
            <a:extLst>
              <a:ext uri="{FF2B5EF4-FFF2-40B4-BE49-F238E27FC236}">
                <a16:creationId xmlns:a16="http://schemas.microsoft.com/office/drawing/2014/main" id="{B2A2E374-F877-00BD-B46D-10A3E0833BE7}"/>
              </a:ext>
            </a:extLst>
          </p:cNvPr>
          <p:cNvSpPr txBox="1"/>
          <p:nvPr/>
        </p:nvSpPr>
        <p:spPr>
          <a:xfrm>
            <a:off x="4331773" y="4476912"/>
            <a:ext cx="9144000" cy="369332"/>
          </a:xfrm>
          <a:prstGeom prst="rect">
            <a:avLst/>
          </a:prstGeom>
          <a:noFill/>
        </p:spPr>
        <p:txBody>
          <a:bodyPr wrap="square">
            <a:spAutoFit/>
          </a:bodyPr>
          <a:lstStyle/>
          <a:p>
            <a:endParaRPr lang="en-CA" dirty="0"/>
          </a:p>
        </p:txBody>
      </p:sp>
      <p:sp>
        <p:nvSpPr>
          <p:cNvPr id="22" name="Google Shape;3435;p91">
            <a:extLst>
              <a:ext uri="{FF2B5EF4-FFF2-40B4-BE49-F238E27FC236}">
                <a16:creationId xmlns:a16="http://schemas.microsoft.com/office/drawing/2014/main" id="{1EA233C1-BA30-90AB-4E07-9010CB5FEB8A}"/>
              </a:ext>
            </a:extLst>
          </p:cNvPr>
          <p:cNvSpPr txBox="1">
            <a:spLocks/>
          </p:cNvSpPr>
          <p:nvPr/>
        </p:nvSpPr>
        <p:spPr>
          <a:xfrm>
            <a:off x="3306715" y="5109067"/>
            <a:ext cx="1753929" cy="398902"/>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CA"/>
              <a:t>Row Data</a:t>
            </a:r>
            <a:endParaRPr lang="en-CA" dirty="0"/>
          </a:p>
        </p:txBody>
      </p:sp>
      <p:sp>
        <p:nvSpPr>
          <p:cNvPr id="23" name="Google Shape;3437;p91">
            <a:extLst>
              <a:ext uri="{FF2B5EF4-FFF2-40B4-BE49-F238E27FC236}">
                <a16:creationId xmlns:a16="http://schemas.microsoft.com/office/drawing/2014/main" id="{2ADEBC9E-2522-F2D1-3A53-5362C0A2B730}"/>
              </a:ext>
            </a:extLst>
          </p:cNvPr>
          <p:cNvSpPr txBox="1">
            <a:spLocks/>
          </p:cNvSpPr>
          <p:nvPr/>
        </p:nvSpPr>
        <p:spPr>
          <a:xfrm>
            <a:off x="5288897" y="4281771"/>
            <a:ext cx="1381814" cy="398902"/>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CA" sz="1800"/>
              <a:t>Python Code</a:t>
            </a:r>
            <a:endParaRPr lang="en-CA" sz="1800" dirty="0"/>
          </a:p>
        </p:txBody>
      </p:sp>
      <p:sp>
        <p:nvSpPr>
          <p:cNvPr id="24" name="Google Shape;3439;p91">
            <a:extLst>
              <a:ext uri="{FF2B5EF4-FFF2-40B4-BE49-F238E27FC236}">
                <a16:creationId xmlns:a16="http://schemas.microsoft.com/office/drawing/2014/main" id="{04A9D04F-B297-F95A-10DA-409422F2D0F4}"/>
              </a:ext>
            </a:extLst>
          </p:cNvPr>
          <p:cNvSpPr txBox="1">
            <a:spLocks/>
          </p:cNvSpPr>
          <p:nvPr/>
        </p:nvSpPr>
        <p:spPr>
          <a:xfrm>
            <a:off x="6468754" y="6931417"/>
            <a:ext cx="1391134" cy="444475"/>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CA" sz="1800" dirty="0"/>
              <a:t>Cleaned Data</a:t>
            </a:r>
          </a:p>
        </p:txBody>
      </p:sp>
      <p:sp>
        <p:nvSpPr>
          <p:cNvPr id="10" name="TextBox 9">
            <a:extLst>
              <a:ext uri="{FF2B5EF4-FFF2-40B4-BE49-F238E27FC236}">
                <a16:creationId xmlns:a16="http://schemas.microsoft.com/office/drawing/2014/main" id="{3ED8CF65-4DE7-9633-B51D-67DB2F97C390}"/>
              </a:ext>
            </a:extLst>
          </p:cNvPr>
          <p:cNvSpPr txBox="1"/>
          <p:nvPr/>
        </p:nvSpPr>
        <p:spPr>
          <a:xfrm>
            <a:off x="3815579" y="2901251"/>
            <a:ext cx="9144000" cy="584775"/>
          </a:xfrm>
          <a:prstGeom prst="rect">
            <a:avLst/>
          </a:prstGeom>
          <a:noFill/>
        </p:spPr>
        <p:txBody>
          <a:bodyPr wrap="square">
            <a:spAutoFit/>
          </a:bodyPr>
          <a:lstStyle/>
          <a:p>
            <a:pPr algn="ctr"/>
            <a:r>
              <a:rPr lang="en-US" sz="3200"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Exploratory Data Analysis (EDA) using Python</a:t>
            </a:r>
            <a:endParaRPr lang="en-IN" sz="3200"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9F9C875-DB60-4AB0-3F54-B77B72E8FEAA}"/>
              </a:ext>
            </a:extLst>
          </p:cNvPr>
          <p:cNvPicPr>
            <a:picLocks noChangeAspect="1"/>
          </p:cNvPicPr>
          <p:nvPr/>
        </p:nvPicPr>
        <p:blipFill>
          <a:blip r:embed="rId2"/>
          <a:stretch>
            <a:fillRect/>
          </a:stretch>
        </p:blipFill>
        <p:spPr>
          <a:xfrm>
            <a:off x="336105" y="3867071"/>
            <a:ext cx="4808637" cy="2365191"/>
          </a:xfrm>
          <a:prstGeom prst="rect">
            <a:avLst/>
          </a:prstGeom>
        </p:spPr>
      </p:pic>
      <p:pic>
        <p:nvPicPr>
          <p:cNvPr id="11" name="Picture 10">
            <a:extLst>
              <a:ext uri="{FF2B5EF4-FFF2-40B4-BE49-F238E27FC236}">
                <a16:creationId xmlns:a16="http://schemas.microsoft.com/office/drawing/2014/main" id="{2D239CCE-231D-B113-74E3-063E067F6594}"/>
              </a:ext>
            </a:extLst>
          </p:cNvPr>
          <p:cNvPicPr>
            <a:picLocks noChangeAspect="1"/>
          </p:cNvPicPr>
          <p:nvPr/>
        </p:nvPicPr>
        <p:blipFill>
          <a:blip r:embed="rId3"/>
          <a:stretch>
            <a:fillRect/>
          </a:stretch>
        </p:blipFill>
        <p:spPr>
          <a:xfrm>
            <a:off x="5451739" y="3867071"/>
            <a:ext cx="6831651" cy="3906895"/>
          </a:xfrm>
          <a:prstGeom prst="rect">
            <a:avLst/>
          </a:prstGeom>
        </p:spPr>
      </p:pic>
      <p:pic>
        <p:nvPicPr>
          <p:cNvPr id="17" name="Picture 16">
            <a:extLst>
              <a:ext uri="{FF2B5EF4-FFF2-40B4-BE49-F238E27FC236}">
                <a16:creationId xmlns:a16="http://schemas.microsoft.com/office/drawing/2014/main" id="{CC89080C-7EF1-D69E-B1F3-B97537DDEB6C}"/>
              </a:ext>
            </a:extLst>
          </p:cNvPr>
          <p:cNvPicPr>
            <a:picLocks noChangeAspect="1"/>
          </p:cNvPicPr>
          <p:nvPr/>
        </p:nvPicPr>
        <p:blipFill>
          <a:blip r:embed="rId4"/>
          <a:stretch>
            <a:fillRect/>
          </a:stretch>
        </p:blipFill>
        <p:spPr>
          <a:xfrm>
            <a:off x="10539038" y="5819094"/>
            <a:ext cx="7216765" cy="3871295"/>
          </a:xfrm>
          <a:prstGeom prst="rect">
            <a:avLst/>
          </a:prstGeom>
        </p:spPr>
      </p:pic>
    </p:spTree>
    <p:extLst>
      <p:ext uri="{BB962C8B-B14F-4D97-AF65-F5344CB8AC3E}">
        <p14:creationId xmlns:p14="http://schemas.microsoft.com/office/powerpoint/2010/main" val="188099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AutoShape 4">
            <a:extLst>
              <a:ext uri="{FF2B5EF4-FFF2-40B4-BE49-F238E27FC236}">
                <a16:creationId xmlns:a16="http://schemas.microsoft.com/office/drawing/2014/main" id="{F7B08D8D-DF2E-030A-C6C7-511DFBC85BC0}"/>
              </a:ext>
            </a:extLst>
          </p:cNvPr>
          <p:cNvSpPr/>
          <p:nvPr/>
        </p:nvSpPr>
        <p:spPr>
          <a:xfrm>
            <a:off x="711200" y="444789"/>
            <a:ext cx="17157206" cy="2260311"/>
          </a:xfrm>
          <a:prstGeom prst="rect">
            <a:avLst/>
          </a:prstGeom>
          <a:solidFill>
            <a:srgbClr val="D4C46B">
              <a:alpha val="29804"/>
            </a:srgbClr>
          </a:solidFill>
        </p:spPr>
        <p:txBody>
          <a:bodyPr/>
          <a:lstStyle/>
          <a:p>
            <a:endParaRPr lang="en-CA"/>
          </a:p>
        </p:txBody>
      </p:sp>
      <p:sp>
        <p:nvSpPr>
          <p:cNvPr id="4" name="AutoShape 4"/>
          <p:cNvSpPr/>
          <p:nvPr/>
        </p:nvSpPr>
        <p:spPr>
          <a:xfrm>
            <a:off x="711200" y="596611"/>
            <a:ext cx="17195800" cy="2068927"/>
          </a:xfrm>
          <a:prstGeom prst="rect">
            <a:avLst/>
          </a:prstGeom>
          <a:solidFill>
            <a:srgbClr val="D4C46B">
              <a:alpha val="29804"/>
            </a:srgbClr>
          </a:solidFill>
        </p:spPr>
        <p:txBody>
          <a:bodyPr/>
          <a:lstStyle/>
          <a:p>
            <a:endParaRPr lang="en-CA"/>
          </a:p>
        </p:txBody>
      </p:sp>
      <p:grpSp>
        <p:nvGrpSpPr>
          <p:cNvPr id="5" name="Group 5"/>
          <p:cNvGrpSpPr/>
          <p:nvPr/>
        </p:nvGrpSpPr>
        <p:grpSpPr>
          <a:xfrm>
            <a:off x="1064340" y="6277679"/>
            <a:ext cx="8308285" cy="2941737"/>
            <a:chOff x="0" y="4091632"/>
            <a:chExt cx="10155151" cy="3298776"/>
          </a:xfrm>
        </p:grpSpPr>
        <p:sp>
          <p:nvSpPr>
            <p:cNvPr id="7" name="TextBox 7"/>
            <p:cNvSpPr txBox="1"/>
            <p:nvPr/>
          </p:nvSpPr>
          <p:spPr>
            <a:xfrm>
              <a:off x="0" y="5926624"/>
              <a:ext cx="10155151" cy="649751"/>
            </a:xfrm>
            <a:prstGeom prst="rect">
              <a:avLst/>
            </a:prstGeom>
          </p:spPr>
          <p:txBody>
            <a:bodyPr lIns="0" tIns="0" rIns="0" bIns="0" rtlCol="0" anchor="t">
              <a:spAutoFit/>
            </a:bodyPr>
            <a:lstStyle/>
            <a:p>
              <a:pPr algn="r">
                <a:lnSpc>
                  <a:spcPts val="3839"/>
                </a:lnSpc>
              </a:pPr>
              <a:endParaRPr lang="en-US" sz="3199" spc="479">
                <a:solidFill>
                  <a:srgbClr val="D4C46B"/>
                </a:solidFill>
                <a:latin typeface="Montserrat Light"/>
              </a:endParaRPr>
            </a:p>
          </p:txBody>
        </p:sp>
        <p:sp>
          <p:nvSpPr>
            <p:cNvPr id="8" name="TextBox 8"/>
            <p:cNvSpPr txBox="1"/>
            <p:nvPr/>
          </p:nvSpPr>
          <p:spPr>
            <a:xfrm>
              <a:off x="0" y="4091632"/>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sp>
          <p:nvSpPr>
            <p:cNvPr id="9" name="TextBox 9"/>
            <p:cNvSpPr txBox="1"/>
            <p:nvPr/>
          </p:nvSpPr>
          <p:spPr>
            <a:xfrm>
              <a:off x="0" y="6733476"/>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grpSp>
      <p:sp>
        <p:nvSpPr>
          <p:cNvPr id="12" name="TextBox 12"/>
          <p:cNvSpPr txBox="1"/>
          <p:nvPr/>
        </p:nvSpPr>
        <p:spPr>
          <a:xfrm>
            <a:off x="3126347" y="760482"/>
            <a:ext cx="11554853" cy="1615827"/>
          </a:xfrm>
          <a:prstGeom prst="rect">
            <a:avLst/>
          </a:prstGeom>
        </p:spPr>
        <p:txBody>
          <a:bodyPr wrap="square" lIns="0" tIns="0" rIns="0" bIns="0" rtlCol="0" anchor="t">
            <a:spAutoFit/>
          </a:bodyPr>
          <a:lstStyle/>
          <a:p>
            <a:pPr algn="ctr">
              <a:lnSpc>
                <a:spcPts val="14400"/>
              </a:lnSpc>
            </a:pPr>
            <a:r>
              <a:rPr lang="en-US" sz="7200" spc="-144" dirty="0">
                <a:solidFill>
                  <a:srgbClr val="FFFEE6"/>
                </a:solidFill>
                <a:latin typeface="Glacial Indifference" panose="020B0604020202020204" charset="0"/>
              </a:rPr>
              <a:t>Scattered  Plot</a:t>
            </a:r>
          </a:p>
        </p:txBody>
      </p:sp>
      <p:sp>
        <p:nvSpPr>
          <p:cNvPr id="16" name="TextBox 15">
            <a:extLst>
              <a:ext uri="{FF2B5EF4-FFF2-40B4-BE49-F238E27FC236}">
                <a16:creationId xmlns:a16="http://schemas.microsoft.com/office/drawing/2014/main" id="{B2A2E374-F877-00BD-B46D-10A3E0833BE7}"/>
              </a:ext>
            </a:extLst>
          </p:cNvPr>
          <p:cNvSpPr txBox="1"/>
          <p:nvPr/>
        </p:nvSpPr>
        <p:spPr>
          <a:xfrm>
            <a:off x="4331773" y="4476912"/>
            <a:ext cx="9144000" cy="369332"/>
          </a:xfrm>
          <a:prstGeom prst="rect">
            <a:avLst/>
          </a:prstGeom>
          <a:noFill/>
        </p:spPr>
        <p:txBody>
          <a:bodyPr wrap="square">
            <a:spAutoFit/>
          </a:bodyPr>
          <a:lstStyle/>
          <a:p>
            <a:endParaRPr lang="en-CA" dirty="0"/>
          </a:p>
        </p:txBody>
      </p:sp>
      <p:sp>
        <p:nvSpPr>
          <p:cNvPr id="22" name="Google Shape;3435;p91">
            <a:extLst>
              <a:ext uri="{FF2B5EF4-FFF2-40B4-BE49-F238E27FC236}">
                <a16:creationId xmlns:a16="http://schemas.microsoft.com/office/drawing/2014/main" id="{1EA233C1-BA30-90AB-4E07-9010CB5FEB8A}"/>
              </a:ext>
            </a:extLst>
          </p:cNvPr>
          <p:cNvSpPr txBox="1">
            <a:spLocks/>
          </p:cNvSpPr>
          <p:nvPr/>
        </p:nvSpPr>
        <p:spPr>
          <a:xfrm>
            <a:off x="3306715" y="5109067"/>
            <a:ext cx="1753929" cy="398902"/>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CA"/>
              <a:t>Row Data</a:t>
            </a:r>
            <a:endParaRPr lang="en-CA" dirty="0"/>
          </a:p>
        </p:txBody>
      </p:sp>
      <p:sp>
        <p:nvSpPr>
          <p:cNvPr id="23" name="Google Shape;3437;p91">
            <a:extLst>
              <a:ext uri="{FF2B5EF4-FFF2-40B4-BE49-F238E27FC236}">
                <a16:creationId xmlns:a16="http://schemas.microsoft.com/office/drawing/2014/main" id="{2ADEBC9E-2522-F2D1-3A53-5362C0A2B730}"/>
              </a:ext>
            </a:extLst>
          </p:cNvPr>
          <p:cNvSpPr txBox="1">
            <a:spLocks/>
          </p:cNvSpPr>
          <p:nvPr/>
        </p:nvSpPr>
        <p:spPr>
          <a:xfrm>
            <a:off x="5288897" y="4281771"/>
            <a:ext cx="1381814" cy="398902"/>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CA" sz="1800"/>
              <a:t>Python Code</a:t>
            </a:r>
            <a:endParaRPr lang="en-CA" sz="1800" dirty="0"/>
          </a:p>
        </p:txBody>
      </p:sp>
      <p:sp>
        <p:nvSpPr>
          <p:cNvPr id="24" name="Google Shape;3439;p91">
            <a:extLst>
              <a:ext uri="{FF2B5EF4-FFF2-40B4-BE49-F238E27FC236}">
                <a16:creationId xmlns:a16="http://schemas.microsoft.com/office/drawing/2014/main" id="{04A9D04F-B297-F95A-10DA-409422F2D0F4}"/>
              </a:ext>
            </a:extLst>
          </p:cNvPr>
          <p:cNvSpPr txBox="1">
            <a:spLocks/>
          </p:cNvSpPr>
          <p:nvPr/>
        </p:nvSpPr>
        <p:spPr>
          <a:xfrm>
            <a:off x="6468754" y="6931417"/>
            <a:ext cx="1391134" cy="444475"/>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CA" sz="1800" dirty="0"/>
              <a:t>Cleaned Data</a:t>
            </a:r>
          </a:p>
        </p:txBody>
      </p:sp>
      <p:sp>
        <p:nvSpPr>
          <p:cNvPr id="10" name="TextBox 9">
            <a:extLst>
              <a:ext uri="{FF2B5EF4-FFF2-40B4-BE49-F238E27FC236}">
                <a16:creationId xmlns:a16="http://schemas.microsoft.com/office/drawing/2014/main" id="{3ED8CF65-4DE7-9633-B51D-67DB2F97C390}"/>
              </a:ext>
            </a:extLst>
          </p:cNvPr>
          <p:cNvSpPr txBox="1"/>
          <p:nvPr/>
        </p:nvSpPr>
        <p:spPr>
          <a:xfrm>
            <a:off x="3815579" y="2901251"/>
            <a:ext cx="9144000" cy="584775"/>
          </a:xfrm>
          <a:prstGeom prst="rect">
            <a:avLst/>
          </a:prstGeom>
          <a:noFill/>
        </p:spPr>
        <p:txBody>
          <a:bodyPr wrap="square">
            <a:spAutoFit/>
          </a:bodyPr>
          <a:lstStyle/>
          <a:p>
            <a:pPr algn="ctr"/>
            <a:r>
              <a:rPr lang="en-US" sz="3200"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Exploratory Data Analysis (EDA) using Python</a:t>
            </a:r>
            <a:endParaRPr lang="en-IN" sz="3200"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BCC4DDC-7251-2596-179E-DC6B743359FE}"/>
              </a:ext>
            </a:extLst>
          </p:cNvPr>
          <p:cNvPicPr>
            <a:picLocks noChangeAspect="1"/>
          </p:cNvPicPr>
          <p:nvPr/>
        </p:nvPicPr>
        <p:blipFill>
          <a:blip r:embed="rId2"/>
          <a:stretch>
            <a:fillRect/>
          </a:stretch>
        </p:blipFill>
        <p:spPr>
          <a:xfrm>
            <a:off x="2366740" y="3738595"/>
            <a:ext cx="5387807" cy="2149026"/>
          </a:xfrm>
          <a:prstGeom prst="rect">
            <a:avLst/>
          </a:prstGeom>
        </p:spPr>
      </p:pic>
      <p:pic>
        <p:nvPicPr>
          <p:cNvPr id="11" name="Picture 10">
            <a:extLst>
              <a:ext uri="{FF2B5EF4-FFF2-40B4-BE49-F238E27FC236}">
                <a16:creationId xmlns:a16="http://schemas.microsoft.com/office/drawing/2014/main" id="{7079BCD6-01B0-6880-8C5D-BE29B3E3886F}"/>
              </a:ext>
            </a:extLst>
          </p:cNvPr>
          <p:cNvPicPr>
            <a:picLocks noChangeAspect="1"/>
          </p:cNvPicPr>
          <p:nvPr/>
        </p:nvPicPr>
        <p:blipFill>
          <a:blip r:embed="rId3"/>
          <a:stretch>
            <a:fillRect/>
          </a:stretch>
        </p:blipFill>
        <p:spPr>
          <a:xfrm>
            <a:off x="1437290" y="6101261"/>
            <a:ext cx="7414903" cy="3863675"/>
          </a:xfrm>
          <a:prstGeom prst="rect">
            <a:avLst/>
          </a:prstGeom>
        </p:spPr>
      </p:pic>
      <p:pic>
        <p:nvPicPr>
          <p:cNvPr id="17" name="Picture 16">
            <a:extLst>
              <a:ext uri="{FF2B5EF4-FFF2-40B4-BE49-F238E27FC236}">
                <a16:creationId xmlns:a16="http://schemas.microsoft.com/office/drawing/2014/main" id="{9FBA3ADA-7E9D-873E-84DE-783832B92803}"/>
              </a:ext>
            </a:extLst>
          </p:cNvPr>
          <p:cNvPicPr>
            <a:picLocks noChangeAspect="1"/>
          </p:cNvPicPr>
          <p:nvPr/>
        </p:nvPicPr>
        <p:blipFill>
          <a:blip r:embed="rId4"/>
          <a:stretch>
            <a:fillRect/>
          </a:stretch>
        </p:blipFill>
        <p:spPr>
          <a:xfrm>
            <a:off x="9325511" y="4577891"/>
            <a:ext cx="6965284" cy="5448772"/>
          </a:xfrm>
          <a:prstGeom prst="rect">
            <a:avLst/>
          </a:prstGeom>
        </p:spPr>
      </p:pic>
    </p:spTree>
    <p:extLst>
      <p:ext uri="{BB962C8B-B14F-4D97-AF65-F5344CB8AC3E}">
        <p14:creationId xmlns:p14="http://schemas.microsoft.com/office/powerpoint/2010/main" val="594387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723899" y="723900"/>
            <a:ext cx="9124007" cy="8940653"/>
          </a:xfrm>
          <a:prstGeom prst="rect">
            <a:avLst/>
          </a:prstGeom>
          <a:solidFill>
            <a:srgbClr val="D4C46B">
              <a:alpha val="29804"/>
            </a:srgbClr>
          </a:solidFill>
        </p:spPr>
        <p:txBody>
          <a:bodyPr/>
          <a:lstStyle/>
          <a:p>
            <a:endParaRPr lang="en-CA"/>
          </a:p>
        </p:txBody>
      </p:sp>
      <p:sp>
        <p:nvSpPr>
          <p:cNvPr id="3" name="AutoShape 3"/>
          <p:cNvSpPr/>
          <p:nvPr/>
        </p:nvSpPr>
        <p:spPr>
          <a:xfrm>
            <a:off x="723900" y="723900"/>
            <a:ext cx="9169400" cy="9143853"/>
          </a:xfrm>
          <a:prstGeom prst="rect">
            <a:avLst/>
          </a:prstGeom>
          <a:solidFill>
            <a:srgbClr val="D4C46B">
              <a:alpha val="29804"/>
            </a:srgbClr>
          </a:solidFill>
        </p:spPr>
        <p:txBody>
          <a:bodyPr/>
          <a:lstStyle/>
          <a:p>
            <a:endParaRPr lang="en-CA"/>
          </a:p>
        </p:txBody>
      </p:sp>
      <p:sp>
        <p:nvSpPr>
          <p:cNvPr id="4" name="AutoShape 4"/>
          <p:cNvSpPr/>
          <p:nvPr/>
        </p:nvSpPr>
        <p:spPr>
          <a:xfrm>
            <a:off x="723900" y="723900"/>
            <a:ext cx="9169400" cy="9143853"/>
          </a:xfrm>
          <a:prstGeom prst="rect">
            <a:avLst/>
          </a:prstGeom>
          <a:solidFill>
            <a:srgbClr val="D4C46B">
              <a:alpha val="29804"/>
            </a:srgbClr>
          </a:solidFill>
        </p:spPr>
        <p:txBody>
          <a:bodyPr/>
          <a:lstStyle/>
          <a:p>
            <a:endParaRPr lang="en-CA"/>
          </a:p>
        </p:txBody>
      </p:sp>
      <p:sp>
        <p:nvSpPr>
          <p:cNvPr id="6" name="TextBox 6"/>
          <p:cNvSpPr txBox="1"/>
          <p:nvPr/>
        </p:nvSpPr>
        <p:spPr>
          <a:xfrm>
            <a:off x="863600" y="3331416"/>
            <a:ext cx="8984306" cy="5340180"/>
          </a:xfrm>
          <a:prstGeom prst="rect">
            <a:avLst/>
          </a:prstGeom>
        </p:spPr>
        <p:txBody>
          <a:bodyPr wrap="square" lIns="0" tIns="0" rIns="0" bIns="0" rtlCol="0" anchor="t">
            <a:spAutoFit/>
          </a:bodyPr>
          <a:lstStyle/>
          <a:p>
            <a:pPr marL="742950" indent="-742950">
              <a:lnSpc>
                <a:spcPts val="4200"/>
              </a:lnSpc>
              <a:buAutoNum type="arabicPeriod"/>
            </a:pPr>
            <a:r>
              <a:rPr lang="en-US" sz="4000" spc="28" dirty="0">
                <a:solidFill>
                  <a:srgbClr val="FFFEE6"/>
                </a:solidFill>
                <a:latin typeface="Times New Roman"/>
                <a:cs typeface="Times New Roman"/>
              </a:rPr>
              <a:t>About Project</a:t>
            </a:r>
            <a:endParaRPr lang="en-US" sz="4000" dirty="0">
              <a:latin typeface="Times New Roman"/>
              <a:cs typeface="Times New Roman"/>
            </a:endParaRPr>
          </a:p>
          <a:p>
            <a:pPr marL="742950" indent="-742950">
              <a:lnSpc>
                <a:spcPts val="4200"/>
              </a:lnSpc>
              <a:buAutoNum type="arabicPeriod"/>
            </a:pPr>
            <a:r>
              <a:rPr lang="en-US" sz="4000" spc="28" dirty="0">
                <a:solidFill>
                  <a:srgbClr val="FFFEE6"/>
                </a:solidFill>
                <a:latin typeface="Times New Roman"/>
                <a:cs typeface="Times New Roman"/>
              </a:rPr>
              <a:t>Meet Our Team</a:t>
            </a:r>
            <a:endParaRPr lang="en-US" sz="4000" dirty="0">
              <a:latin typeface="Times New Roman"/>
              <a:cs typeface="Times New Roman"/>
            </a:endParaRPr>
          </a:p>
          <a:p>
            <a:pPr marL="742950" indent="-742950">
              <a:lnSpc>
                <a:spcPts val="4200"/>
              </a:lnSpc>
              <a:buAutoNum type="arabicPeriod"/>
            </a:pPr>
            <a:r>
              <a:rPr lang="en-US" sz="4000" spc="28" dirty="0">
                <a:solidFill>
                  <a:srgbClr val="FFFEE6"/>
                </a:solidFill>
                <a:latin typeface="Times New Roman"/>
                <a:cs typeface="Times New Roman"/>
              </a:rPr>
              <a:t>Project Status</a:t>
            </a:r>
            <a:endParaRPr lang="en-US" sz="4000" dirty="0">
              <a:solidFill>
                <a:srgbClr val="000000"/>
              </a:solidFill>
              <a:latin typeface="Times New Roman"/>
              <a:cs typeface="Times New Roman"/>
            </a:endParaRPr>
          </a:p>
          <a:p>
            <a:pPr marL="742950" indent="-742950">
              <a:lnSpc>
                <a:spcPts val="4200"/>
              </a:lnSpc>
              <a:buAutoNum type="arabicPeriod"/>
            </a:pPr>
            <a:r>
              <a:rPr lang="en-US" sz="4000" spc="28" dirty="0">
                <a:solidFill>
                  <a:srgbClr val="FFFEE6"/>
                </a:solidFill>
                <a:latin typeface="Times New Roman"/>
                <a:cs typeface="Times New Roman"/>
              </a:rPr>
              <a:t>Timeline</a:t>
            </a:r>
            <a:endParaRPr lang="en-US" sz="4000" dirty="0">
              <a:solidFill>
                <a:srgbClr val="000000"/>
              </a:solidFill>
              <a:latin typeface="Times New Roman"/>
              <a:cs typeface="Times New Roman"/>
            </a:endParaRPr>
          </a:p>
          <a:p>
            <a:pPr marL="742950" indent="-742950">
              <a:lnSpc>
                <a:spcPts val="4200"/>
              </a:lnSpc>
              <a:buFontTx/>
              <a:buAutoNum type="arabicPeriod"/>
            </a:pPr>
            <a:r>
              <a:rPr lang="en-US" sz="4000" spc="28" dirty="0">
                <a:solidFill>
                  <a:srgbClr val="FFFEE6"/>
                </a:solidFill>
                <a:latin typeface="Times New Roman"/>
                <a:cs typeface="Times New Roman"/>
              </a:rPr>
              <a:t>Activities completed </a:t>
            </a:r>
            <a:endParaRPr lang="en-US" sz="4000" dirty="0">
              <a:solidFill>
                <a:srgbClr val="000000"/>
              </a:solidFill>
              <a:latin typeface="Times New Roman"/>
              <a:cs typeface="Times New Roman"/>
            </a:endParaRPr>
          </a:p>
          <a:p>
            <a:pPr marL="742950" indent="-742950">
              <a:lnSpc>
                <a:spcPts val="4200"/>
              </a:lnSpc>
              <a:buFontTx/>
              <a:buAutoNum type="arabicPeriod"/>
            </a:pPr>
            <a:r>
              <a:rPr lang="en-US" sz="4000" spc="28" dirty="0">
                <a:solidFill>
                  <a:srgbClr val="FFFEE6"/>
                </a:solidFill>
                <a:latin typeface="Times New Roman"/>
                <a:cs typeface="Times New Roman"/>
              </a:rPr>
              <a:t>Issues and Challenges </a:t>
            </a:r>
            <a:endParaRPr lang="en-US" sz="4000" dirty="0">
              <a:solidFill>
                <a:srgbClr val="000000"/>
              </a:solidFill>
              <a:latin typeface="Times New Roman"/>
              <a:cs typeface="Times New Roman"/>
            </a:endParaRPr>
          </a:p>
          <a:p>
            <a:pPr marL="742950" indent="-742950">
              <a:lnSpc>
                <a:spcPts val="4200"/>
              </a:lnSpc>
              <a:buAutoNum type="arabicPeriod"/>
            </a:pPr>
            <a:r>
              <a:rPr lang="en-US" sz="4000" spc="28" dirty="0">
                <a:solidFill>
                  <a:srgbClr val="FFFEE6"/>
                </a:solidFill>
                <a:latin typeface="Times New Roman"/>
                <a:ea typeface="+mn-lt"/>
                <a:cs typeface="+mn-lt"/>
              </a:rPr>
              <a:t>Communication and  team meetings</a:t>
            </a:r>
            <a:endParaRPr lang="en-US" sz="4000" dirty="0">
              <a:latin typeface="Times New Roman"/>
              <a:cs typeface="Times New Roman"/>
            </a:endParaRPr>
          </a:p>
          <a:p>
            <a:pPr marL="742950" indent="-742950">
              <a:lnSpc>
                <a:spcPts val="4200"/>
              </a:lnSpc>
              <a:buAutoNum type="arabicPeriod"/>
            </a:pPr>
            <a:r>
              <a:rPr lang="en-US" sz="4000" spc="28" dirty="0">
                <a:solidFill>
                  <a:srgbClr val="FFFEE6"/>
                </a:solidFill>
                <a:latin typeface="Times New Roman"/>
                <a:cs typeface="Times New Roman"/>
              </a:rPr>
              <a:t>Activities to be completed this week</a:t>
            </a:r>
            <a:endParaRPr lang="en-US" sz="4000" dirty="0">
              <a:solidFill>
                <a:srgbClr val="000000"/>
              </a:solidFill>
              <a:latin typeface="Times New Roman"/>
              <a:cs typeface="Times New Roman"/>
            </a:endParaRPr>
          </a:p>
          <a:p>
            <a:pPr marL="514350" indent="-514350">
              <a:lnSpc>
                <a:spcPts val="4200"/>
              </a:lnSpc>
              <a:buFont typeface="+mj-lt"/>
              <a:buAutoNum type="arabicPeriod"/>
            </a:pPr>
            <a:endParaRPr lang="en-US" sz="2800" spc="28" dirty="0">
              <a:solidFill>
                <a:srgbClr val="FFFEE6"/>
              </a:solidFill>
              <a:latin typeface="Montserrat Light"/>
            </a:endParaRPr>
          </a:p>
          <a:p>
            <a:pPr marL="514350" indent="-514350">
              <a:lnSpc>
                <a:spcPts val="4200"/>
              </a:lnSpc>
              <a:buFont typeface="+mj-lt"/>
              <a:buAutoNum type="arabicPeriod"/>
            </a:pPr>
            <a:endParaRPr lang="en-US" sz="2800" spc="28" dirty="0">
              <a:solidFill>
                <a:srgbClr val="FFFEE6"/>
              </a:solidFill>
              <a:latin typeface="Montserrat Light"/>
            </a:endParaRPr>
          </a:p>
        </p:txBody>
      </p:sp>
      <p:sp>
        <p:nvSpPr>
          <p:cNvPr id="8" name="TextBox 8"/>
          <p:cNvSpPr txBox="1"/>
          <p:nvPr/>
        </p:nvSpPr>
        <p:spPr>
          <a:xfrm>
            <a:off x="10937702" y="3757302"/>
            <a:ext cx="7350298" cy="1705595"/>
          </a:xfrm>
          <a:prstGeom prst="rect">
            <a:avLst/>
          </a:prstGeom>
        </p:spPr>
        <p:txBody>
          <a:bodyPr wrap="square" lIns="0" tIns="0" rIns="0" bIns="0" rtlCol="0" anchor="t">
            <a:spAutoFit/>
          </a:bodyPr>
          <a:lstStyle/>
          <a:p>
            <a:pPr>
              <a:lnSpc>
                <a:spcPts val="14399"/>
              </a:lnSpc>
            </a:pPr>
            <a:r>
              <a:rPr lang="en-US" sz="10000" spc="-143" dirty="0">
                <a:solidFill>
                  <a:srgbClr val="FFFEE6"/>
                </a:solidFill>
                <a:latin typeface="Glacial Indifference" panose="020B0604020202020204" charset="0"/>
              </a:rPr>
              <a:t>CONTENTS</a:t>
            </a:r>
            <a:endParaRPr lang="en-US" sz="10000" spc="-144" dirty="0">
              <a:solidFill>
                <a:srgbClr val="FFFEE6"/>
              </a:solidFill>
              <a:latin typeface="Glacial Indifference"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TextBox 3">
            <a:extLst>
              <a:ext uri="{FF2B5EF4-FFF2-40B4-BE49-F238E27FC236}">
                <a16:creationId xmlns:a16="http://schemas.microsoft.com/office/drawing/2014/main" id="{EDEDDFB4-6CBC-139A-054D-7327C6FE0AF9}"/>
              </a:ext>
            </a:extLst>
          </p:cNvPr>
          <p:cNvSpPr txBox="1"/>
          <p:nvPr/>
        </p:nvSpPr>
        <p:spPr>
          <a:xfrm>
            <a:off x="7801897" y="3236604"/>
            <a:ext cx="9448253" cy="1705595"/>
          </a:xfrm>
          <a:prstGeom prst="rect">
            <a:avLst/>
          </a:prstGeom>
        </p:spPr>
        <p:txBody>
          <a:bodyPr wrap="square" lIns="0" tIns="0" rIns="0" bIns="0" rtlCol="0" anchor="t">
            <a:spAutoFit/>
          </a:bodyPr>
          <a:lstStyle/>
          <a:p>
            <a:pPr algn="ctr">
              <a:lnSpc>
                <a:spcPts val="14400"/>
              </a:lnSpc>
            </a:pPr>
            <a:r>
              <a:rPr lang="en-US" sz="10000" spc="-144" dirty="0">
                <a:solidFill>
                  <a:srgbClr val="FFFEE6"/>
                </a:solidFill>
                <a:latin typeface="Glacial Indifference" panose="020B0604020202020204" charset="0"/>
              </a:rPr>
              <a:t>Development</a:t>
            </a:r>
          </a:p>
        </p:txBody>
      </p:sp>
      <p:pic>
        <p:nvPicPr>
          <p:cNvPr id="2" name="Picture 1">
            <a:extLst>
              <a:ext uri="{FF2B5EF4-FFF2-40B4-BE49-F238E27FC236}">
                <a16:creationId xmlns:a16="http://schemas.microsoft.com/office/drawing/2014/main" id="{17C1C795-1401-5DE2-5F37-84174CDEDDC9}"/>
              </a:ext>
            </a:extLst>
          </p:cNvPr>
          <p:cNvPicPr>
            <a:picLocks noChangeAspect="1"/>
          </p:cNvPicPr>
          <p:nvPr/>
        </p:nvPicPr>
        <p:blipFill>
          <a:blip r:embed="rId3"/>
          <a:stretch>
            <a:fillRect/>
          </a:stretch>
        </p:blipFill>
        <p:spPr>
          <a:xfrm>
            <a:off x="1037850" y="1744404"/>
            <a:ext cx="5160720" cy="2442585"/>
          </a:xfrm>
          <a:prstGeom prst="rect">
            <a:avLst/>
          </a:prstGeom>
        </p:spPr>
      </p:pic>
      <p:sp>
        <p:nvSpPr>
          <p:cNvPr id="4" name="TextBox 3">
            <a:extLst>
              <a:ext uri="{FF2B5EF4-FFF2-40B4-BE49-F238E27FC236}">
                <a16:creationId xmlns:a16="http://schemas.microsoft.com/office/drawing/2014/main" id="{214482B1-89CE-1EE6-9218-772F0C51AC56}"/>
              </a:ext>
            </a:extLst>
          </p:cNvPr>
          <p:cNvSpPr txBox="1"/>
          <p:nvPr/>
        </p:nvSpPr>
        <p:spPr>
          <a:xfrm>
            <a:off x="2428234" y="2257336"/>
            <a:ext cx="9144000" cy="1200329"/>
          </a:xfrm>
          <a:prstGeom prst="rect">
            <a:avLst/>
          </a:prstGeom>
          <a:noFill/>
        </p:spPr>
        <p:txBody>
          <a:bodyPr wrap="square">
            <a:spAutoFit/>
          </a:bodyPr>
          <a:lstStyle/>
          <a:p>
            <a:r>
              <a:rPr kumimoji="0" lang="en-US" sz="7200" b="0" i="0" u="none" strike="noStrike" kern="1200" cap="none" spc="-144" normalizeH="0" baseline="0" noProof="0" dirty="0">
                <a:ln>
                  <a:noFill/>
                </a:ln>
                <a:solidFill>
                  <a:srgbClr val="FFFEE6"/>
                </a:solidFill>
                <a:effectLst/>
                <a:uLnTx/>
                <a:uFillTx/>
                <a:latin typeface="Glacial Indifference" panose="020B0604020202020204" charset="0"/>
                <a:ea typeface="+mn-ea"/>
                <a:cs typeface="+mn-cs"/>
              </a:rPr>
              <a:t>03</a:t>
            </a:r>
            <a:endParaRPr lang="en-CA" dirty="0"/>
          </a:p>
        </p:txBody>
      </p:sp>
      <p:pic>
        <p:nvPicPr>
          <p:cNvPr id="5" name="Picture 4" descr="A cartoon character looking at blue arrows&#10;&#10;Description automatically generated">
            <a:extLst>
              <a:ext uri="{FF2B5EF4-FFF2-40B4-BE49-F238E27FC236}">
                <a16:creationId xmlns:a16="http://schemas.microsoft.com/office/drawing/2014/main" id="{B2688D00-0746-3437-5090-6CDF0625D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7632" y="6149729"/>
            <a:ext cx="3862705" cy="2870451"/>
          </a:xfrm>
          <a:prstGeom prst="rect">
            <a:avLst/>
          </a:prstGeom>
        </p:spPr>
      </p:pic>
    </p:spTree>
    <p:extLst>
      <p:ext uri="{BB962C8B-B14F-4D97-AF65-F5344CB8AC3E}">
        <p14:creationId xmlns:p14="http://schemas.microsoft.com/office/powerpoint/2010/main" val="1486337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AutoShape 4">
            <a:extLst>
              <a:ext uri="{FF2B5EF4-FFF2-40B4-BE49-F238E27FC236}">
                <a16:creationId xmlns:a16="http://schemas.microsoft.com/office/drawing/2014/main" id="{F7B08D8D-DF2E-030A-C6C7-511DFBC85BC0}"/>
              </a:ext>
            </a:extLst>
          </p:cNvPr>
          <p:cNvSpPr/>
          <p:nvPr/>
        </p:nvSpPr>
        <p:spPr>
          <a:xfrm>
            <a:off x="711200" y="444789"/>
            <a:ext cx="17157206" cy="2260311"/>
          </a:xfrm>
          <a:prstGeom prst="rect">
            <a:avLst/>
          </a:prstGeom>
          <a:solidFill>
            <a:srgbClr val="D4C46B">
              <a:alpha val="29804"/>
            </a:srgbClr>
          </a:solidFill>
        </p:spPr>
        <p:txBody>
          <a:bodyPr/>
          <a:lstStyle/>
          <a:p>
            <a:endParaRPr lang="en-CA"/>
          </a:p>
        </p:txBody>
      </p:sp>
      <p:sp>
        <p:nvSpPr>
          <p:cNvPr id="4" name="AutoShape 4"/>
          <p:cNvSpPr/>
          <p:nvPr/>
        </p:nvSpPr>
        <p:spPr>
          <a:xfrm>
            <a:off x="711200" y="596611"/>
            <a:ext cx="17195800" cy="2108489"/>
          </a:xfrm>
          <a:prstGeom prst="rect">
            <a:avLst/>
          </a:prstGeom>
          <a:solidFill>
            <a:srgbClr val="D4C46B">
              <a:alpha val="29804"/>
            </a:srgbClr>
          </a:solidFill>
        </p:spPr>
        <p:txBody>
          <a:bodyPr/>
          <a:lstStyle/>
          <a:p>
            <a:endParaRPr lang="en-CA"/>
          </a:p>
        </p:txBody>
      </p:sp>
      <p:grpSp>
        <p:nvGrpSpPr>
          <p:cNvPr id="5" name="Group 5"/>
          <p:cNvGrpSpPr/>
          <p:nvPr/>
        </p:nvGrpSpPr>
        <p:grpSpPr>
          <a:xfrm>
            <a:off x="990600" y="6277679"/>
            <a:ext cx="8308285" cy="2941737"/>
            <a:chOff x="0" y="4091632"/>
            <a:chExt cx="10155151" cy="3298776"/>
          </a:xfrm>
        </p:grpSpPr>
        <p:sp>
          <p:nvSpPr>
            <p:cNvPr id="7" name="TextBox 7"/>
            <p:cNvSpPr txBox="1"/>
            <p:nvPr/>
          </p:nvSpPr>
          <p:spPr>
            <a:xfrm>
              <a:off x="0" y="5926624"/>
              <a:ext cx="10155151" cy="649751"/>
            </a:xfrm>
            <a:prstGeom prst="rect">
              <a:avLst/>
            </a:prstGeom>
          </p:spPr>
          <p:txBody>
            <a:bodyPr lIns="0" tIns="0" rIns="0" bIns="0" rtlCol="0" anchor="t">
              <a:spAutoFit/>
            </a:bodyPr>
            <a:lstStyle/>
            <a:p>
              <a:pPr algn="r">
                <a:lnSpc>
                  <a:spcPts val="3839"/>
                </a:lnSpc>
              </a:pPr>
              <a:endParaRPr lang="en-US" sz="3199" spc="479">
                <a:solidFill>
                  <a:srgbClr val="D4C46B"/>
                </a:solidFill>
                <a:latin typeface="Montserrat Light"/>
              </a:endParaRPr>
            </a:p>
          </p:txBody>
        </p:sp>
        <p:sp>
          <p:nvSpPr>
            <p:cNvPr id="8" name="TextBox 8"/>
            <p:cNvSpPr txBox="1"/>
            <p:nvPr/>
          </p:nvSpPr>
          <p:spPr>
            <a:xfrm>
              <a:off x="0" y="4091632"/>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sp>
          <p:nvSpPr>
            <p:cNvPr id="9" name="TextBox 9"/>
            <p:cNvSpPr txBox="1"/>
            <p:nvPr/>
          </p:nvSpPr>
          <p:spPr>
            <a:xfrm>
              <a:off x="0" y="6733476"/>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grpSp>
      <p:sp>
        <p:nvSpPr>
          <p:cNvPr id="12" name="TextBox 12"/>
          <p:cNvSpPr txBox="1"/>
          <p:nvPr/>
        </p:nvSpPr>
        <p:spPr>
          <a:xfrm>
            <a:off x="3126347" y="760482"/>
            <a:ext cx="11554853" cy="1615827"/>
          </a:xfrm>
          <a:prstGeom prst="rect">
            <a:avLst/>
          </a:prstGeom>
        </p:spPr>
        <p:txBody>
          <a:bodyPr wrap="square" lIns="0" tIns="0" rIns="0" bIns="0" rtlCol="0" anchor="t">
            <a:spAutoFit/>
          </a:bodyPr>
          <a:lstStyle/>
          <a:p>
            <a:pPr algn="ctr">
              <a:lnSpc>
                <a:spcPts val="14400"/>
              </a:lnSpc>
            </a:pPr>
            <a:r>
              <a:rPr lang="en-US" sz="7200" spc="-144" dirty="0">
                <a:solidFill>
                  <a:srgbClr val="FFFEE6"/>
                </a:solidFill>
                <a:latin typeface="Glacial Indifference" panose="020B0604020202020204" charset="0"/>
              </a:rPr>
              <a:t>Data Visualization</a:t>
            </a:r>
          </a:p>
        </p:txBody>
      </p:sp>
      <p:sp>
        <p:nvSpPr>
          <p:cNvPr id="6" name="TextBox 5">
            <a:extLst>
              <a:ext uri="{FF2B5EF4-FFF2-40B4-BE49-F238E27FC236}">
                <a16:creationId xmlns:a16="http://schemas.microsoft.com/office/drawing/2014/main" id="{D0CC4899-1F31-2DAF-34DB-B7E427A21FBD}"/>
              </a:ext>
            </a:extLst>
          </p:cNvPr>
          <p:cNvSpPr txBox="1"/>
          <p:nvPr/>
        </p:nvSpPr>
        <p:spPr>
          <a:xfrm>
            <a:off x="4218039" y="3112837"/>
            <a:ext cx="9144000" cy="707886"/>
          </a:xfrm>
          <a:prstGeom prst="rect">
            <a:avLst/>
          </a:prstGeom>
          <a:noFill/>
        </p:spPr>
        <p:txBody>
          <a:bodyPr wrap="square">
            <a:spAutoFit/>
          </a:bodyPr>
          <a:lstStyle/>
          <a:p>
            <a:pPr algn="ctr"/>
            <a:r>
              <a:rPr lang="en-IN" sz="4000" dirty="0">
                <a:ln w="0"/>
                <a:effectLst>
                  <a:reflection blurRad="6350" stA="53000" endA="300" endPos="35500" dir="5400000" sy="-90000" algn="bl" rotWithShape="0"/>
                </a:effectLst>
                <a:highlight>
                  <a:srgbClr val="FFFF00"/>
                </a:highlight>
                <a:latin typeface="Times New Roman" panose="02020603050405020304" pitchFamily="18" charset="0"/>
                <a:cs typeface="Times New Roman" panose="02020603050405020304" pitchFamily="18" charset="0"/>
              </a:rPr>
              <a:t>PowerBI DASHBOARD</a:t>
            </a:r>
          </a:p>
        </p:txBody>
      </p:sp>
      <p:pic>
        <p:nvPicPr>
          <p:cNvPr id="3" name="Picture 2">
            <a:extLst>
              <a:ext uri="{FF2B5EF4-FFF2-40B4-BE49-F238E27FC236}">
                <a16:creationId xmlns:a16="http://schemas.microsoft.com/office/drawing/2014/main" id="{0132F7EC-1451-0DE8-3DD9-11A49FB20EC4}"/>
              </a:ext>
            </a:extLst>
          </p:cNvPr>
          <p:cNvPicPr>
            <a:picLocks noChangeAspect="1"/>
          </p:cNvPicPr>
          <p:nvPr/>
        </p:nvPicPr>
        <p:blipFill>
          <a:blip r:embed="rId2"/>
          <a:stretch>
            <a:fillRect/>
          </a:stretch>
        </p:blipFill>
        <p:spPr>
          <a:xfrm>
            <a:off x="2973660" y="3023207"/>
            <a:ext cx="11608614" cy="6196209"/>
          </a:xfrm>
          <a:prstGeom prst="rect">
            <a:avLst/>
          </a:prstGeom>
        </p:spPr>
      </p:pic>
      <p:sp>
        <p:nvSpPr>
          <p:cNvPr id="14" name="TextBox 13">
            <a:extLst>
              <a:ext uri="{FF2B5EF4-FFF2-40B4-BE49-F238E27FC236}">
                <a16:creationId xmlns:a16="http://schemas.microsoft.com/office/drawing/2014/main" id="{0C5702EF-FE56-056D-22B9-B912A85B37D3}"/>
              </a:ext>
            </a:extLst>
          </p:cNvPr>
          <p:cNvSpPr txBox="1"/>
          <p:nvPr/>
        </p:nvSpPr>
        <p:spPr>
          <a:xfrm>
            <a:off x="6485021" y="9375361"/>
            <a:ext cx="9144000" cy="369332"/>
          </a:xfrm>
          <a:prstGeom prst="rect">
            <a:avLst/>
          </a:prstGeom>
          <a:noFill/>
        </p:spPr>
        <p:txBody>
          <a:bodyPr wrap="square">
            <a:spAutoFit/>
          </a:bodyPr>
          <a:lstStyle/>
          <a:p>
            <a:r>
              <a:rPr lang="en-CA" dirty="0">
                <a:solidFill>
                  <a:schemeClr val="tx1">
                    <a:lumMod val="95000"/>
                  </a:schemeClr>
                </a:solidFill>
                <a:hlinkClick r:id="rId3">
                  <a:extLst>
                    <a:ext uri="{A12FA001-AC4F-418D-AE19-62706E023703}">
                      <ahyp:hlinkClr xmlns:ahyp="http://schemas.microsoft.com/office/drawing/2018/hyperlinkcolor" val="tx"/>
                    </a:ext>
                  </a:extLst>
                </a:hlinkClick>
              </a:rPr>
              <a:t>Ottawa Hate Crimes Dashboard (arcgis.com)</a:t>
            </a:r>
            <a:endParaRPr lang="en-CA" dirty="0">
              <a:solidFill>
                <a:schemeClr val="tx1">
                  <a:lumMod val="95000"/>
                </a:schemeClr>
              </a:solidFill>
            </a:endParaRPr>
          </a:p>
        </p:txBody>
      </p:sp>
    </p:spTree>
    <p:extLst>
      <p:ext uri="{BB962C8B-B14F-4D97-AF65-F5344CB8AC3E}">
        <p14:creationId xmlns:p14="http://schemas.microsoft.com/office/powerpoint/2010/main" val="3996591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AutoShape 4">
            <a:extLst>
              <a:ext uri="{FF2B5EF4-FFF2-40B4-BE49-F238E27FC236}">
                <a16:creationId xmlns:a16="http://schemas.microsoft.com/office/drawing/2014/main" id="{F7B08D8D-DF2E-030A-C6C7-511DFBC85BC0}"/>
              </a:ext>
            </a:extLst>
          </p:cNvPr>
          <p:cNvSpPr/>
          <p:nvPr/>
        </p:nvSpPr>
        <p:spPr>
          <a:xfrm>
            <a:off x="711200" y="444789"/>
            <a:ext cx="17157206" cy="2260311"/>
          </a:xfrm>
          <a:prstGeom prst="rect">
            <a:avLst/>
          </a:prstGeom>
          <a:solidFill>
            <a:srgbClr val="D4C46B">
              <a:alpha val="29804"/>
            </a:srgbClr>
          </a:solidFill>
        </p:spPr>
        <p:txBody>
          <a:bodyPr/>
          <a:lstStyle/>
          <a:p>
            <a:endParaRPr lang="en-CA"/>
          </a:p>
        </p:txBody>
      </p:sp>
      <p:sp>
        <p:nvSpPr>
          <p:cNvPr id="4" name="AutoShape 4"/>
          <p:cNvSpPr/>
          <p:nvPr/>
        </p:nvSpPr>
        <p:spPr>
          <a:xfrm>
            <a:off x="711200" y="596611"/>
            <a:ext cx="17195800" cy="2108489"/>
          </a:xfrm>
          <a:prstGeom prst="rect">
            <a:avLst/>
          </a:prstGeom>
          <a:solidFill>
            <a:srgbClr val="D4C46B">
              <a:alpha val="29804"/>
            </a:srgbClr>
          </a:solidFill>
        </p:spPr>
        <p:txBody>
          <a:bodyPr/>
          <a:lstStyle/>
          <a:p>
            <a:endParaRPr lang="en-CA"/>
          </a:p>
        </p:txBody>
      </p:sp>
      <p:grpSp>
        <p:nvGrpSpPr>
          <p:cNvPr id="5" name="Group 5"/>
          <p:cNvGrpSpPr/>
          <p:nvPr/>
        </p:nvGrpSpPr>
        <p:grpSpPr>
          <a:xfrm>
            <a:off x="990600" y="6277679"/>
            <a:ext cx="8308285" cy="2941737"/>
            <a:chOff x="0" y="4091632"/>
            <a:chExt cx="10155151" cy="3298776"/>
          </a:xfrm>
        </p:grpSpPr>
        <p:sp>
          <p:nvSpPr>
            <p:cNvPr id="7" name="TextBox 7"/>
            <p:cNvSpPr txBox="1"/>
            <p:nvPr/>
          </p:nvSpPr>
          <p:spPr>
            <a:xfrm>
              <a:off x="0" y="5926624"/>
              <a:ext cx="10155151" cy="649751"/>
            </a:xfrm>
            <a:prstGeom prst="rect">
              <a:avLst/>
            </a:prstGeom>
          </p:spPr>
          <p:txBody>
            <a:bodyPr lIns="0" tIns="0" rIns="0" bIns="0" rtlCol="0" anchor="t">
              <a:spAutoFit/>
            </a:bodyPr>
            <a:lstStyle/>
            <a:p>
              <a:pPr algn="r">
                <a:lnSpc>
                  <a:spcPts val="3839"/>
                </a:lnSpc>
              </a:pPr>
              <a:endParaRPr lang="en-US" sz="3199" spc="479">
                <a:solidFill>
                  <a:srgbClr val="D4C46B"/>
                </a:solidFill>
                <a:latin typeface="Montserrat Light"/>
              </a:endParaRPr>
            </a:p>
          </p:txBody>
        </p:sp>
        <p:sp>
          <p:nvSpPr>
            <p:cNvPr id="8" name="TextBox 8"/>
            <p:cNvSpPr txBox="1"/>
            <p:nvPr/>
          </p:nvSpPr>
          <p:spPr>
            <a:xfrm>
              <a:off x="0" y="4091632"/>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sp>
          <p:nvSpPr>
            <p:cNvPr id="9" name="TextBox 9"/>
            <p:cNvSpPr txBox="1"/>
            <p:nvPr/>
          </p:nvSpPr>
          <p:spPr>
            <a:xfrm>
              <a:off x="0" y="6733476"/>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grpSp>
      <p:sp>
        <p:nvSpPr>
          <p:cNvPr id="12" name="TextBox 12"/>
          <p:cNvSpPr txBox="1"/>
          <p:nvPr/>
        </p:nvSpPr>
        <p:spPr>
          <a:xfrm>
            <a:off x="3126347" y="760482"/>
            <a:ext cx="11554853" cy="1615827"/>
          </a:xfrm>
          <a:prstGeom prst="rect">
            <a:avLst/>
          </a:prstGeom>
        </p:spPr>
        <p:txBody>
          <a:bodyPr wrap="square" lIns="0" tIns="0" rIns="0" bIns="0" rtlCol="0" anchor="t">
            <a:spAutoFit/>
          </a:bodyPr>
          <a:lstStyle/>
          <a:p>
            <a:pPr algn="ctr">
              <a:lnSpc>
                <a:spcPts val="14400"/>
              </a:lnSpc>
            </a:pPr>
            <a:r>
              <a:rPr lang="en-US" sz="7200" spc="-144" dirty="0">
                <a:solidFill>
                  <a:srgbClr val="FFFEE6"/>
                </a:solidFill>
                <a:latin typeface="Glacial Indifference" panose="020B0604020202020204" charset="0"/>
              </a:rPr>
              <a:t>Data Visualization</a:t>
            </a:r>
          </a:p>
        </p:txBody>
      </p:sp>
      <p:sp>
        <p:nvSpPr>
          <p:cNvPr id="6" name="TextBox 5">
            <a:extLst>
              <a:ext uri="{FF2B5EF4-FFF2-40B4-BE49-F238E27FC236}">
                <a16:creationId xmlns:a16="http://schemas.microsoft.com/office/drawing/2014/main" id="{D0CC4899-1F31-2DAF-34DB-B7E427A21FBD}"/>
              </a:ext>
            </a:extLst>
          </p:cNvPr>
          <p:cNvSpPr txBox="1"/>
          <p:nvPr/>
        </p:nvSpPr>
        <p:spPr>
          <a:xfrm>
            <a:off x="4218039" y="3112837"/>
            <a:ext cx="9144000" cy="707886"/>
          </a:xfrm>
          <a:prstGeom prst="rect">
            <a:avLst/>
          </a:prstGeom>
          <a:noFill/>
        </p:spPr>
        <p:txBody>
          <a:bodyPr wrap="square">
            <a:spAutoFit/>
          </a:bodyPr>
          <a:lstStyle/>
          <a:p>
            <a:pPr algn="ctr"/>
            <a:r>
              <a:rPr lang="en-IN" sz="4000" dirty="0">
                <a:ln w="0"/>
                <a:effectLst>
                  <a:reflection blurRad="6350" stA="53000" endA="300" endPos="35500" dir="5400000" sy="-90000" algn="bl" rotWithShape="0"/>
                </a:effectLst>
                <a:highlight>
                  <a:srgbClr val="FFFF00"/>
                </a:highlight>
                <a:latin typeface="Times New Roman" panose="02020603050405020304" pitchFamily="18" charset="0"/>
                <a:cs typeface="Times New Roman" panose="02020603050405020304" pitchFamily="18" charset="0"/>
              </a:rPr>
              <a:t>PowerBI DASHBOARD</a:t>
            </a:r>
          </a:p>
        </p:txBody>
      </p:sp>
      <p:pic>
        <p:nvPicPr>
          <p:cNvPr id="10" name="Picture 9" descr="A screenshot of a computer">
            <a:extLst>
              <a:ext uri="{FF2B5EF4-FFF2-40B4-BE49-F238E27FC236}">
                <a16:creationId xmlns:a16="http://schemas.microsoft.com/office/drawing/2014/main" id="{319C86F4-0607-B64E-2D27-EEDC1AB430B6}"/>
              </a:ext>
            </a:extLst>
          </p:cNvPr>
          <p:cNvPicPr>
            <a:picLocks noChangeAspect="1"/>
          </p:cNvPicPr>
          <p:nvPr/>
        </p:nvPicPr>
        <p:blipFill rotWithShape="1">
          <a:blip r:embed="rId2">
            <a:extLst>
              <a:ext uri="{28A0092B-C50C-407E-A947-70E740481C1C}">
                <a14:useLocalDpi xmlns:a14="http://schemas.microsoft.com/office/drawing/2010/main" val="0"/>
              </a:ext>
            </a:extLst>
          </a:blip>
          <a:srcRect l="2500" t="18333" r="23750" b="12640"/>
          <a:stretch/>
        </p:blipFill>
        <p:spPr>
          <a:xfrm>
            <a:off x="1522205" y="4020896"/>
            <a:ext cx="14763136" cy="5832890"/>
          </a:xfrm>
          <a:prstGeom prst="rect">
            <a:avLst/>
          </a:prstGeom>
        </p:spPr>
      </p:pic>
    </p:spTree>
    <p:extLst>
      <p:ext uri="{BB962C8B-B14F-4D97-AF65-F5344CB8AC3E}">
        <p14:creationId xmlns:p14="http://schemas.microsoft.com/office/powerpoint/2010/main" val="2359153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AutoShape 4">
            <a:extLst>
              <a:ext uri="{FF2B5EF4-FFF2-40B4-BE49-F238E27FC236}">
                <a16:creationId xmlns:a16="http://schemas.microsoft.com/office/drawing/2014/main" id="{F7B08D8D-DF2E-030A-C6C7-511DFBC85BC0}"/>
              </a:ext>
            </a:extLst>
          </p:cNvPr>
          <p:cNvSpPr/>
          <p:nvPr/>
        </p:nvSpPr>
        <p:spPr>
          <a:xfrm>
            <a:off x="711200" y="444789"/>
            <a:ext cx="17157206" cy="2260311"/>
          </a:xfrm>
          <a:prstGeom prst="rect">
            <a:avLst/>
          </a:prstGeom>
          <a:solidFill>
            <a:srgbClr val="D4C46B">
              <a:alpha val="29804"/>
            </a:srgbClr>
          </a:solidFill>
        </p:spPr>
        <p:txBody>
          <a:bodyPr/>
          <a:lstStyle/>
          <a:p>
            <a:endParaRPr lang="en-CA"/>
          </a:p>
        </p:txBody>
      </p:sp>
      <p:sp>
        <p:nvSpPr>
          <p:cNvPr id="4" name="AutoShape 4"/>
          <p:cNvSpPr/>
          <p:nvPr/>
        </p:nvSpPr>
        <p:spPr>
          <a:xfrm>
            <a:off x="711200" y="596611"/>
            <a:ext cx="17195800" cy="2068927"/>
          </a:xfrm>
          <a:prstGeom prst="rect">
            <a:avLst/>
          </a:prstGeom>
          <a:solidFill>
            <a:srgbClr val="D4C46B">
              <a:alpha val="29804"/>
            </a:srgbClr>
          </a:solidFill>
        </p:spPr>
        <p:txBody>
          <a:bodyPr/>
          <a:lstStyle/>
          <a:p>
            <a:endParaRPr lang="en-CA"/>
          </a:p>
        </p:txBody>
      </p:sp>
      <p:grpSp>
        <p:nvGrpSpPr>
          <p:cNvPr id="5" name="Group 5"/>
          <p:cNvGrpSpPr/>
          <p:nvPr/>
        </p:nvGrpSpPr>
        <p:grpSpPr>
          <a:xfrm>
            <a:off x="1064340" y="6277679"/>
            <a:ext cx="8308285" cy="2941737"/>
            <a:chOff x="0" y="4091632"/>
            <a:chExt cx="10155151" cy="3298776"/>
          </a:xfrm>
        </p:grpSpPr>
        <p:sp>
          <p:nvSpPr>
            <p:cNvPr id="7" name="TextBox 7"/>
            <p:cNvSpPr txBox="1"/>
            <p:nvPr/>
          </p:nvSpPr>
          <p:spPr>
            <a:xfrm>
              <a:off x="0" y="5926624"/>
              <a:ext cx="10155151" cy="649751"/>
            </a:xfrm>
            <a:prstGeom prst="rect">
              <a:avLst/>
            </a:prstGeom>
          </p:spPr>
          <p:txBody>
            <a:bodyPr lIns="0" tIns="0" rIns="0" bIns="0" rtlCol="0" anchor="t">
              <a:spAutoFit/>
            </a:bodyPr>
            <a:lstStyle/>
            <a:p>
              <a:pPr algn="r">
                <a:lnSpc>
                  <a:spcPts val="3839"/>
                </a:lnSpc>
              </a:pPr>
              <a:endParaRPr lang="en-US" sz="3199" spc="479">
                <a:solidFill>
                  <a:srgbClr val="D4C46B"/>
                </a:solidFill>
                <a:latin typeface="Montserrat Light"/>
              </a:endParaRPr>
            </a:p>
          </p:txBody>
        </p:sp>
        <p:sp>
          <p:nvSpPr>
            <p:cNvPr id="8" name="TextBox 8"/>
            <p:cNvSpPr txBox="1"/>
            <p:nvPr/>
          </p:nvSpPr>
          <p:spPr>
            <a:xfrm>
              <a:off x="0" y="4091632"/>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sp>
          <p:nvSpPr>
            <p:cNvPr id="9" name="TextBox 9"/>
            <p:cNvSpPr txBox="1"/>
            <p:nvPr/>
          </p:nvSpPr>
          <p:spPr>
            <a:xfrm>
              <a:off x="0" y="6733476"/>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grpSp>
      <p:sp>
        <p:nvSpPr>
          <p:cNvPr id="12" name="TextBox 12"/>
          <p:cNvSpPr txBox="1"/>
          <p:nvPr/>
        </p:nvSpPr>
        <p:spPr>
          <a:xfrm>
            <a:off x="3126347" y="760482"/>
            <a:ext cx="11554853" cy="1615827"/>
          </a:xfrm>
          <a:prstGeom prst="rect">
            <a:avLst/>
          </a:prstGeom>
        </p:spPr>
        <p:txBody>
          <a:bodyPr wrap="square" lIns="0" tIns="0" rIns="0" bIns="0" rtlCol="0" anchor="t">
            <a:spAutoFit/>
          </a:bodyPr>
          <a:lstStyle/>
          <a:p>
            <a:pPr algn="ctr">
              <a:lnSpc>
                <a:spcPts val="14400"/>
              </a:lnSpc>
            </a:pPr>
            <a:r>
              <a:rPr lang="en-US" sz="7200" spc="-144" dirty="0">
                <a:solidFill>
                  <a:srgbClr val="FFFEE6"/>
                </a:solidFill>
                <a:latin typeface="Glacial Indifference" panose="020B0604020202020204" charset="0"/>
              </a:rPr>
              <a:t>Predictive Analysis</a:t>
            </a:r>
          </a:p>
        </p:txBody>
      </p:sp>
      <p:sp>
        <p:nvSpPr>
          <p:cNvPr id="16" name="TextBox 15">
            <a:extLst>
              <a:ext uri="{FF2B5EF4-FFF2-40B4-BE49-F238E27FC236}">
                <a16:creationId xmlns:a16="http://schemas.microsoft.com/office/drawing/2014/main" id="{B2A2E374-F877-00BD-B46D-10A3E0833BE7}"/>
              </a:ext>
            </a:extLst>
          </p:cNvPr>
          <p:cNvSpPr txBox="1"/>
          <p:nvPr/>
        </p:nvSpPr>
        <p:spPr>
          <a:xfrm>
            <a:off x="4331773" y="4476912"/>
            <a:ext cx="9144000" cy="369332"/>
          </a:xfrm>
          <a:prstGeom prst="rect">
            <a:avLst/>
          </a:prstGeom>
          <a:noFill/>
        </p:spPr>
        <p:txBody>
          <a:bodyPr wrap="square">
            <a:spAutoFit/>
          </a:bodyPr>
          <a:lstStyle/>
          <a:p>
            <a:endParaRPr lang="en-CA" dirty="0"/>
          </a:p>
        </p:txBody>
      </p:sp>
      <p:sp>
        <p:nvSpPr>
          <p:cNvPr id="22" name="Google Shape;3435;p91">
            <a:extLst>
              <a:ext uri="{FF2B5EF4-FFF2-40B4-BE49-F238E27FC236}">
                <a16:creationId xmlns:a16="http://schemas.microsoft.com/office/drawing/2014/main" id="{1EA233C1-BA30-90AB-4E07-9010CB5FEB8A}"/>
              </a:ext>
            </a:extLst>
          </p:cNvPr>
          <p:cNvSpPr txBox="1">
            <a:spLocks/>
          </p:cNvSpPr>
          <p:nvPr/>
        </p:nvSpPr>
        <p:spPr>
          <a:xfrm>
            <a:off x="3306715" y="5109067"/>
            <a:ext cx="1753929" cy="398902"/>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endParaRPr lang="en-CA" dirty="0"/>
          </a:p>
        </p:txBody>
      </p:sp>
      <p:sp>
        <p:nvSpPr>
          <p:cNvPr id="23" name="Google Shape;3437;p91">
            <a:extLst>
              <a:ext uri="{FF2B5EF4-FFF2-40B4-BE49-F238E27FC236}">
                <a16:creationId xmlns:a16="http://schemas.microsoft.com/office/drawing/2014/main" id="{2ADEBC9E-2522-F2D1-3A53-5362C0A2B730}"/>
              </a:ext>
            </a:extLst>
          </p:cNvPr>
          <p:cNvSpPr txBox="1">
            <a:spLocks/>
          </p:cNvSpPr>
          <p:nvPr/>
        </p:nvSpPr>
        <p:spPr>
          <a:xfrm>
            <a:off x="5288897" y="4281771"/>
            <a:ext cx="1381814" cy="398902"/>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endParaRPr lang="en-CA" sz="1800" dirty="0"/>
          </a:p>
        </p:txBody>
      </p:sp>
      <p:sp>
        <p:nvSpPr>
          <p:cNvPr id="24" name="Google Shape;3439;p91">
            <a:extLst>
              <a:ext uri="{FF2B5EF4-FFF2-40B4-BE49-F238E27FC236}">
                <a16:creationId xmlns:a16="http://schemas.microsoft.com/office/drawing/2014/main" id="{04A9D04F-B297-F95A-10DA-409422F2D0F4}"/>
              </a:ext>
            </a:extLst>
          </p:cNvPr>
          <p:cNvSpPr txBox="1">
            <a:spLocks/>
          </p:cNvSpPr>
          <p:nvPr/>
        </p:nvSpPr>
        <p:spPr>
          <a:xfrm>
            <a:off x="6468754" y="6931417"/>
            <a:ext cx="1391134" cy="444475"/>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endParaRPr lang="en-CA" sz="1800" dirty="0"/>
          </a:p>
        </p:txBody>
      </p:sp>
      <p:sp>
        <p:nvSpPr>
          <p:cNvPr id="10" name="TextBox 9">
            <a:extLst>
              <a:ext uri="{FF2B5EF4-FFF2-40B4-BE49-F238E27FC236}">
                <a16:creationId xmlns:a16="http://schemas.microsoft.com/office/drawing/2014/main" id="{3ED8CF65-4DE7-9633-B51D-67DB2F97C390}"/>
              </a:ext>
            </a:extLst>
          </p:cNvPr>
          <p:cNvSpPr txBox="1"/>
          <p:nvPr/>
        </p:nvSpPr>
        <p:spPr>
          <a:xfrm>
            <a:off x="3815579" y="2901251"/>
            <a:ext cx="9144000" cy="584775"/>
          </a:xfrm>
          <a:prstGeom prst="rect">
            <a:avLst/>
          </a:prstGeom>
          <a:noFill/>
        </p:spPr>
        <p:txBody>
          <a:bodyPr wrap="square">
            <a:spAutoFit/>
          </a:bodyPr>
          <a:lstStyle/>
          <a:p>
            <a:pPr algn="ctr"/>
            <a:r>
              <a:rPr lang="en-US" sz="3200"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Exploratory Data Analysis (EDA) using Python</a:t>
            </a:r>
            <a:endParaRPr lang="en-IN" sz="3200"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3E028EB-DC31-E9CA-FABF-A9CA64404D9C}"/>
              </a:ext>
            </a:extLst>
          </p:cNvPr>
          <p:cNvPicPr>
            <a:picLocks noChangeAspect="1"/>
          </p:cNvPicPr>
          <p:nvPr/>
        </p:nvPicPr>
        <p:blipFill>
          <a:blip r:embed="rId2"/>
          <a:stretch>
            <a:fillRect/>
          </a:stretch>
        </p:blipFill>
        <p:spPr>
          <a:xfrm>
            <a:off x="1064340" y="2971412"/>
            <a:ext cx="9726796" cy="5522077"/>
          </a:xfrm>
          <a:prstGeom prst="rect">
            <a:avLst/>
          </a:prstGeom>
        </p:spPr>
      </p:pic>
      <p:pic>
        <p:nvPicPr>
          <p:cNvPr id="15" name="Picture 14">
            <a:extLst>
              <a:ext uri="{FF2B5EF4-FFF2-40B4-BE49-F238E27FC236}">
                <a16:creationId xmlns:a16="http://schemas.microsoft.com/office/drawing/2014/main" id="{621688E6-C3F6-86D8-CB88-10DA84DAB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3518" y="3691791"/>
            <a:ext cx="7952121" cy="5838825"/>
          </a:xfrm>
          <a:prstGeom prst="rect">
            <a:avLst/>
          </a:prstGeom>
        </p:spPr>
      </p:pic>
    </p:spTree>
    <p:extLst>
      <p:ext uri="{BB962C8B-B14F-4D97-AF65-F5344CB8AC3E}">
        <p14:creationId xmlns:p14="http://schemas.microsoft.com/office/powerpoint/2010/main" val="3061626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AutoShape 4">
            <a:extLst>
              <a:ext uri="{FF2B5EF4-FFF2-40B4-BE49-F238E27FC236}">
                <a16:creationId xmlns:a16="http://schemas.microsoft.com/office/drawing/2014/main" id="{F7B08D8D-DF2E-030A-C6C7-511DFBC85BC0}"/>
              </a:ext>
            </a:extLst>
          </p:cNvPr>
          <p:cNvSpPr/>
          <p:nvPr/>
        </p:nvSpPr>
        <p:spPr>
          <a:xfrm>
            <a:off x="711200" y="444789"/>
            <a:ext cx="17157206" cy="2260311"/>
          </a:xfrm>
          <a:prstGeom prst="rect">
            <a:avLst/>
          </a:prstGeom>
          <a:solidFill>
            <a:srgbClr val="D4C46B">
              <a:alpha val="29804"/>
            </a:srgbClr>
          </a:solidFill>
        </p:spPr>
        <p:txBody>
          <a:bodyPr/>
          <a:lstStyle/>
          <a:p>
            <a:endParaRPr lang="en-CA"/>
          </a:p>
        </p:txBody>
      </p:sp>
      <p:sp>
        <p:nvSpPr>
          <p:cNvPr id="4" name="AutoShape 4"/>
          <p:cNvSpPr/>
          <p:nvPr/>
        </p:nvSpPr>
        <p:spPr>
          <a:xfrm>
            <a:off x="711200" y="596611"/>
            <a:ext cx="17195800" cy="2068927"/>
          </a:xfrm>
          <a:prstGeom prst="rect">
            <a:avLst/>
          </a:prstGeom>
          <a:solidFill>
            <a:srgbClr val="D4C46B">
              <a:alpha val="29804"/>
            </a:srgbClr>
          </a:solidFill>
        </p:spPr>
        <p:txBody>
          <a:bodyPr/>
          <a:lstStyle/>
          <a:p>
            <a:endParaRPr lang="en-CA"/>
          </a:p>
        </p:txBody>
      </p:sp>
      <p:grpSp>
        <p:nvGrpSpPr>
          <p:cNvPr id="5" name="Group 5"/>
          <p:cNvGrpSpPr/>
          <p:nvPr/>
        </p:nvGrpSpPr>
        <p:grpSpPr>
          <a:xfrm>
            <a:off x="1064340" y="6277679"/>
            <a:ext cx="8308285" cy="2941737"/>
            <a:chOff x="0" y="4091632"/>
            <a:chExt cx="10155151" cy="3298776"/>
          </a:xfrm>
        </p:grpSpPr>
        <p:sp>
          <p:nvSpPr>
            <p:cNvPr id="7" name="TextBox 7"/>
            <p:cNvSpPr txBox="1"/>
            <p:nvPr/>
          </p:nvSpPr>
          <p:spPr>
            <a:xfrm>
              <a:off x="0" y="5926624"/>
              <a:ext cx="10155151" cy="649751"/>
            </a:xfrm>
            <a:prstGeom prst="rect">
              <a:avLst/>
            </a:prstGeom>
          </p:spPr>
          <p:txBody>
            <a:bodyPr lIns="0" tIns="0" rIns="0" bIns="0" rtlCol="0" anchor="t">
              <a:spAutoFit/>
            </a:bodyPr>
            <a:lstStyle/>
            <a:p>
              <a:pPr algn="r">
                <a:lnSpc>
                  <a:spcPts val="3839"/>
                </a:lnSpc>
              </a:pPr>
              <a:endParaRPr lang="en-US" sz="3199" spc="479">
                <a:solidFill>
                  <a:srgbClr val="D4C46B"/>
                </a:solidFill>
                <a:latin typeface="Montserrat Light"/>
              </a:endParaRPr>
            </a:p>
          </p:txBody>
        </p:sp>
        <p:sp>
          <p:nvSpPr>
            <p:cNvPr id="8" name="TextBox 8"/>
            <p:cNvSpPr txBox="1"/>
            <p:nvPr/>
          </p:nvSpPr>
          <p:spPr>
            <a:xfrm>
              <a:off x="0" y="4091632"/>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sp>
          <p:nvSpPr>
            <p:cNvPr id="9" name="TextBox 9"/>
            <p:cNvSpPr txBox="1"/>
            <p:nvPr/>
          </p:nvSpPr>
          <p:spPr>
            <a:xfrm>
              <a:off x="0" y="6733476"/>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grpSp>
      <p:sp>
        <p:nvSpPr>
          <p:cNvPr id="12" name="TextBox 12"/>
          <p:cNvSpPr txBox="1"/>
          <p:nvPr/>
        </p:nvSpPr>
        <p:spPr>
          <a:xfrm>
            <a:off x="3126347" y="760482"/>
            <a:ext cx="11554853" cy="1615827"/>
          </a:xfrm>
          <a:prstGeom prst="rect">
            <a:avLst/>
          </a:prstGeom>
        </p:spPr>
        <p:txBody>
          <a:bodyPr wrap="square" lIns="0" tIns="0" rIns="0" bIns="0" rtlCol="0" anchor="t">
            <a:spAutoFit/>
          </a:bodyPr>
          <a:lstStyle/>
          <a:p>
            <a:pPr algn="ctr">
              <a:lnSpc>
                <a:spcPts val="14400"/>
              </a:lnSpc>
            </a:pPr>
            <a:r>
              <a:rPr lang="en-US" sz="7200" spc="-144" dirty="0">
                <a:solidFill>
                  <a:srgbClr val="FFFEE6"/>
                </a:solidFill>
                <a:latin typeface="Glacial Indifference" panose="020B0604020202020204" charset="0"/>
              </a:rPr>
              <a:t>Predictive Analysis</a:t>
            </a:r>
          </a:p>
        </p:txBody>
      </p:sp>
      <p:sp>
        <p:nvSpPr>
          <p:cNvPr id="16" name="TextBox 15">
            <a:extLst>
              <a:ext uri="{FF2B5EF4-FFF2-40B4-BE49-F238E27FC236}">
                <a16:creationId xmlns:a16="http://schemas.microsoft.com/office/drawing/2014/main" id="{B2A2E374-F877-00BD-B46D-10A3E0833BE7}"/>
              </a:ext>
            </a:extLst>
          </p:cNvPr>
          <p:cNvSpPr txBox="1"/>
          <p:nvPr/>
        </p:nvSpPr>
        <p:spPr>
          <a:xfrm>
            <a:off x="4331773" y="4476912"/>
            <a:ext cx="9144000" cy="369332"/>
          </a:xfrm>
          <a:prstGeom prst="rect">
            <a:avLst/>
          </a:prstGeom>
          <a:noFill/>
        </p:spPr>
        <p:txBody>
          <a:bodyPr wrap="square">
            <a:spAutoFit/>
          </a:bodyPr>
          <a:lstStyle/>
          <a:p>
            <a:endParaRPr lang="en-CA" dirty="0"/>
          </a:p>
        </p:txBody>
      </p:sp>
      <p:sp>
        <p:nvSpPr>
          <p:cNvPr id="22" name="Google Shape;3435;p91">
            <a:extLst>
              <a:ext uri="{FF2B5EF4-FFF2-40B4-BE49-F238E27FC236}">
                <a16:creationId xmlns:a16="http://schemas.microsoft.com/office/drawing/2014/main" id="{1EA233C1-BA30-90AB-4E07-9010CB5FEB8A}"/>
              </a:ext>
            </a:extLst>
          </p:cNvPr>
          <p:cNvSpPr txBox="1">
            <a:spLocks/>
          </p:cNvSpPr>
          <p:nvPr/>
        </p:nvSpPr>
        <p:spPr>
          <a:xfrm>
            <a:off x="3306715" y="5109067"/>
            <a:ext cx="1753929" cy="398902"/>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endParaRPr lang="en-CA" dirty="0"/>
          </a:p>
        </p:txBody>
      </p:sp>
      <p:sp>
        <p:nvSpPr>
          <p:cNvPr id="23" name="Google Shape;3437;p91">
            <a:extLst>
              <a:ext uri="{FF2B5EF4-FFF2-40B4-BE49-F238E27FC236}">
                <a16:creationId xmlns:a16="http://schemas.microsoft.com/office/drawing/2014/main" id="{2ADEBC9E-2522-F2D1-3A53-5362C0A2B730}"/>
              </a:ext>
            </a:extLst>
          </p:cNvPr>
          <p:cNvSpPr txBox="1">
            <a:spLocks/>
          </p:cNvSpPr>
          <p:nvPr/>
        </p:nvSpPr>
        <p:spPr>
          <a:xfrm>
            <a:off x="5288897" y="4281771"/>
            <a:ext cx="1381814" cy="398902"/>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endParaRPr lang="en-CA" sz="1800" dirty="0"/>
          </a:p>
        </p:txBody>
      </p:sp>
      <p:sp>
        <p:nvSpPr>
          <p:cNvPr id="24" name="Google Shape;3439;p91">
            <a:extLst>
              <a:ext uri="{FF2B5EF4-FFF2-40B4-BE49-F238E27FC236}">
                <a16:creationId xmlns:a16="http://schemas.microsoft.com/office/drawing/2014/main" id="{04A9D04F-B297-F95A-10DA-409422F2D0F4}"/>
              </a:ext>
            </a:extLst>
          </p:cNvPr>
          <p:cNvSpPr txBox="1">
            <a:spLocks/>
          </p:cNvSpPr>
          <p:nvPr/>
        </p:nvSpPr>
        <p:spPr>
          <a:xfrm>
            <a:off x="6468754" y="6931417"/>
            <a:ext cx="1391134" cy="444475"/>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endParaRPr lang="en-CA" sz="1800" dirty="0"/>
          </a:p>
        </p:txBody>
      </p:sp>
      <p:sp>
        <p:nvSpPr>
          <p:cNvPr id="10" name="TextBox 9">
            <a:extLst>
              <a:ext uri="{FF2B5EF4-FFF2-40B4-BE49-F238E27FC236}">
                <a16:creationId xmlns:a16="http://schemas.microsoft.com/office/drawing/2014/main" id="{3ED8CF65-4DE7-9633-B51D-67DB2F97C390}"/>
              </a:ext>
            </a:extLst>
          </p:cNvPr>
          <p:cNvSpPr txBox="1"/>
          <p:nvPr/>
        </p:nvSpPr>
        <p:spPr>
          <a:xfrm>
            <a:off x="3815579" y="2901251"/>
            <a:ext cx="9144000" cy="584775"/>
          </a:xfrm>
          <a:prstGeom prst="rect">
            <a:avLst/>
          </a:prstGeom>
          <a:noFill/>
        </p:spPr>
        <p:txBody>
          <a:bodyPr wrap="square">
            <a:spAutoFit/>
          </a:bodyPr>
          <a:lstStyle/>
          <a:p>
            <a:pPr algn="ctr"/>
            <a:r>
              <a:rPr lang="en-US" sz="3200"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Exploratory Data Analysis (EDA) using Python</a:t>
            </a:r>
            <a:endParaRPr lang="en-IN" sz="3200"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97969B5-1C3B-03F2-1340-DFC25D5CE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347" y="2991891"/>
            <a:ext cx="12562938" cy="6571575"/>
          </a:xfrm>
          <a:prstGeom prst="rect">
            <a:avLst/>
          </a:prstGeom>
        </p:spPr>
      </p:pic>
    </p:spTree>
    <p:extLst>
      <p:ext uri="{BB962C8B-B14F-4D97-AF65-F5344CB8AC3E}">
        <p14:creationId xmlns:p14="http://schemas.microsoft.com/office/powerpoint/2010/main" val="2362140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4">
            <a:extLst>
              <a:ext uri="{FF2B5EF4-FFF2-40B4-BE49-F238E27FC236}">
                <a16:creationId xmlns:a16="http://schemas.microsoft.com/office/drawing/2014/main" id="{F7B08D8D-DF2E-030A-C6C7-511DFBC85BC0}"/>
              </a:ext>
            </a:extLst>
          </p:cNvPr>
          <p:cNvSpPr/>
          <p:nvPr/>
        </p:nvSpPr>
        <p:spPr>
          <a:xfrm>
            <a:off x="711200" y="444789"/>
            <a:ext cx="17157206" cy="2260311"/>
          </a:xfrm>
          <a:prstGeom prst="rect">
            <a:avLst/>
          </a:prstGeom>
          <a:solidFill>
            <a:srgbClr val="D4C46B">
              <a:alpha val="29804"/>
            </a:srgbClr>
          </a:solidFill>
        </p:spPr>
        <p:txBody>
          <a:bodyPr/>
          <a:lstStyle/>
          <a:p>
            <a:endParaRPr lang="en-CA"/>
          </a:p>
        </p:txBody>
      </p:sp>
      <p:sp>
        <p:nvSpPr>
          <p:cNvPr id="4" name="AutoShape 4"/>
          <p:cNvSpPr/>
          <p:nvPr/>
        </p:nvSpPr>
        <p:spPr>
          <a:xfrm>
            <a:off x="711200" y="596611"/>
            <a:ext cx="17195800" cy="2068927"/>
          </a:xfrm>
          <a:prstGeom prst="rect">
            <a:avLst/>
          </a:prstGeom>
          <a:solidFill>
            <a:srgbClr val="D4C46B">
              <a:alpha val="29804"/>
            </a:srgbClr>
          </a:solidFill>
        </p:spPr>
        <p:txBody>
          <a:bodyPr/>
          <a:lstStyle/>
          <a:p>
            <a:endParaRPr lang="en-CA"/>
          </a:p>
        </p:txBody>
      </p:sp>
      <p:grpSp>
        <p:nvGrpSpPr>
          <p:cNvPr id="5" name="Group 5"/>
          <p:cNvGrpSpPr/>
          <p:nvPr/>
        </p:nvGrpSpPr>
        <p:grpSpPr>
          <a:xfrm>
            <a:off x="1064340" y="6277679"/>
            <a:ext cx="8308285" cy="2941737"/>
            <a:chOff x="0" y="4091632"/>
            <a:chExt cx="10155151" cy="3298776"/>
          </a:xfrm>
        </p:grpSpPr>
        <p:sp>
          <p:nvSpPr>
            <p:cNvPr id="7" name="TextBox 7"/>
            <p:cNvSpPr txBox="1"/>
            <p:nvPr/>
          </p:nvSpPr>
          <p:spPr>
            <a:xfrm>
              <a:off x="0" y="5926624"/>
              <a:ext cx="10155151" cy="649751"/>
            </a:xfrm>
            <a:prstGeom prst="rect">
              <a:avLst/>
            </a:prstGeom>
          </p:spPr>
          <p:txBody>
            <a:bodyPr lIns="0" tIns="0" rIns="0" bIns="0" rtlCol="0" anchor="t">
              <a:spAutoFit/>
            </a:bodyPr>
            <a:lstStyle/>
            <a:p>
              <a:pPr algn="r">
                <a:lnSpc>
                  <a:spcPts val="3839"/>
                </a:lnSpc>
              </a:pPr>
              <a:endParaRPr lang="en-US" sz="3199" spc="479">
                <a:solidFill>
                  <a:srgbClr val="D4C46B"/>
                </a:solidFill>
                <a:latin typeface="Montserrat Light"/>
              </a:endParaRPr>
            </a:p>
          </p:txBody>
        </p:sp>
        <p:sp>
          <p:nvSpPr>
            <p:cNvPr id="8" name="TextBox 8"/>
            <p:cNvSpPr txBox="1"/>
            <p:nvPr/>
          </p:nvSpPr>
          <p:spPr>
            <a:xfrm>
              <a:off x="0" y="4091632"/>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sp>
          <p:nvSpPr>
            <p:cNvPr id="9" name="TextBox 9"/>
            <p:cNvSpPr txBox="1"/>
            <p:nvPr/>
          </p:nvSpPr>
          <p:spPr>
            <a:xfrm>
              <a:off x="0" y="6733476"/>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grpSp>
      <p:sp>
        <p:nvSpPr>
          <p:cNvPr id="12" name="TextBox 12"/>
          <p:cNvSpPr txBox="1"/>
          <p:nvPr/>
        </p:nvSpPr>
        <p:spPr>
          <a:xfrm>
            <a:off x="3126347" y="760482"/>
            <a:ext cx="11554853" cy="1615827"/>
          </a:xfrm>
          <a:prstGeom prst="rect">
            <a:avLst/>
          </a:prstGeom>
        </p:spPr>
        <p:txBody>
          <a:bodyPr wrap="square" lIns="0" tIns="0" rIns="0" bIns="0" rtlCol="0" anchor="t">
            <a:spAutoFit/>
          </a:bodyPr>
          <a:lstStyle/>
          <a:p>
            <a:pPr algn="ctr">
              <a:lnSpc>
                <a:spcPts val="14400"/>
              </a:lnSpc>
            </a:pPr>
            <a:r>
              <a:rPr lang="en-US" sz="7200" spc="-144" dirty="0">
                <a:solidFill>
                  <a:srgbClr val="FFFEE6"/>
                </a:solidFill>
                <a:latin typeface="Glacial Indifference" panose="020B0604020202020204" charset="0"/>
              </a:rPr>
              <a:t>Predictive Analysis</a:t>
            </a:r>
          </a:p>
        </p:txBody>
      </p:sp>
      <p:sp>
        <p:nvSpPr>
          <p:cNvPr id="16" name="TextBox 15">
            <a:extLst>
              <a:ext uri="{FF2B5EF4-FFF2-40B4-BE49-F238E27FC236}">
                <a16:creationId xmlns:a16="http://schemas.microsoft.com/office/drawing/2014/main" id="{B2A2E374-F877-00BD-B46D-10A3E0833BE7}"/>
              </a:ext>
            </a:extLst>
          </p:cNvPr>
          <p:cNvSpPr txBox="1"/>
          <p:nvPr/>
        </p:nvSpPr>
        <p:spPr>
          <a:xfrm>
            <a:off x="4331773" y="4476912"/>
            <a:ext cx="9144000" cy="369332"/>
          </a:xfrm>
          <a:prstGeom prst="rect">
            <a:avLst/>
          </a:prstGeom>
          <a:noFill/>
        </p:spPr>
        <p:txBody>
          <a:bodyPr wrap="square">
            <a:spAutoFit/>
          </a:bodyPr>
          <a:lstStyle/>
          <a:p>
            <a:endParaRPr lang="en-CA" dirty="0"/>
          </a:p>
        </p:txBody>
      </p:sp>
      <p:sp>
        <p:nvSpPr>
          <p:cNvPr id="22" name="Google Shape;3435;p91">
            <a:extLst>
              <a:ext uri="{FF2B5EF4-FFF2-40B4-BE49-F238E27FC236}">
                <a16:creationId xmlns:a16="http://schemas.microsoft.com/office/drawing/2014/main" id="{1EA233C1-BA30-90AB-4E07-9010CB5FEB8A}"/>
              </a:ext>
            </a:extLst>
          </p:cNvPr>
          <p:cNvSpPr txBox="1">
            <a:spLocks/>
          </p:cNvSpPr>
          <p:nvPr/>
        </p:nvSpPr>
        <p:spPr>
          <a:xfrm>
            <a:off x="3306715" y="5109067"/>
            <a:ext cx="1753929" cy="398902"/>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endParaRPr lang="en-CA" dirty="0"/>
          </a:p>
        </p:txBody>
      </p:sp>
      <p:sp>
        <p:nvSpPr>
          <p:cNvPr id="23" name="Google Shape;3437;p91">
            <a:extLst>
              <a:ext uri="{FF2B5EF4-FFF2-40B4-BE49-F238E27FC236}">
                <a16:creationId xmlns:a16="http://schemas.microsoft.com/office/drawing/2014/main" id="{2ADEBC9E-2522-F2D1-3A53-5362C0A2B730}"/>
              </a:ext>
            </a:extLst>
          </p:cNvPr>
          <p:cNvSpPr txBox="1">
            <a:spLocks/>
          </p:cNvSpPr>
          <p:nvPr/>
        </p:nvSpPr>
        <p:spPr>
          <a:xfrm>
            <a:off x="5288897" y="4281771"/>
            <a:ext cx="1381814" cy="398902"/>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endParaRPr lang="en-CA" sz="1800" dirty="0"/>
          </a:p>
        </p:txBody>
      </p:sp>
      <p:sp>
        <p:nvSpPr>
          <p:cNvPr id="24" name="Google Shape;3439;p91">
            <a:extLst>
              <a:ext uri="{FF2B5EF4-FFF2-40B4-BE49-F238E27FC236}">
                <a16:creationId xmlns:a16="http://schemas.microsoft.com/office/drawing/2014/main" id="{04A9D04F-B297-F95A-10DA-409422F2D0F4}"/>
              </a:ext>
            </a:extLst>
          </p:cNvPr>
          <p:cNvSpPr txBox="1">
            <a:spLocks/>
          </p:cNvSpPr>
          <p:nvPr/>
        </p:nvSpPr>
        <p:spPr>
          <a:xfrm>
            <a:off x="6468754" y="6931417"/>
            <a:ext cx="1391134" cy="444475"/>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endParaRPr lang="en-CA" sz="1800" dirty="0"/>
          </a:p>
        </p:txBody>
      </p:sp>
      <p:sp>
        <p:nvSpPr>
          <p:cNvPr id="2" name="TextBox 1">
            <a:extLst>
              <a:ext uri="{FF2B5EF4-FFF2-40B4-BE49-F238E27FC236}">
                <a16:creationId xmlns:a16="http://schemas.microsoft.com/office/drawing/2014/main" id="{ECE3BB8E-DF43-E0A9-4380-2E23E82E1442}"/>
              </a:ext>
            </a:extLst>
          </p:cNvPr>
          <p:cNvSpPr txBox="1"/>
          <p:nvPr/>
        </p:nvSpPr>
        <p:spPr>
          <a:xfrm>
            <a:off x="1064340" y="2996737"/>
            <a:ext cx="16159320" cy="6740307"/>
          </a:xfrm>
          <a:prstGeom prst="rect">
            <a:avLst/>
          </a:prstGeom>
          <a:noFill/>
        </p:spPr>
        <p:txBody>
          <a:bodyPr wrap="square" rtlCol="0">
            <a:spAutoFit/>
          </a:bodyPr>
          <a:lstStyle/>
          <a:p>
            <a:pPr algn="just"/>
            <a:endParaRPr lang="en-US" sz="3600" dirty="0">
              <a:latin typeface="Calibri" panose="020F0502020204030204" pitchFamily="34" charset="0"/>
              <a:ea typeface="Calibri" panose="020F0502020204030204" pitchFamily="34" charset="0"/>
              <a:cs typeface="Calibri" panose="020F0502020204030204" pitchFamily="34" charset="0"/>
            </a:endParaRPr>
          </a:p>
          <a:p>
            <a:pPr algn="just"/>
            <a:r>
              <a:rPr lang="en-US" sz="3600" dirty="0">
                <a:latin typeface="Calibri" panose="020F0502020204030204" pitchFamily="34" charset="0"/>
                <a:ea typeface="Calibri" panose="020F0502020204030204" pitchFamily="34" charset="0"/>
                <a:cs typeface="Calibri" panose="020F0502020204030204" pitchFamily="34" charset="0"/>
              </a:rPr>
              <a:t>The projection of hate crimes escalating over the coming decade raises significant concerns about societal trends and the safety of marginalized communities. This worrisome anticipation suggests a potential surge in discriminatory incidents, posing challenges for law enforcement, advocacy groups, and policymakers. Understanding the underlying factors contributing to this predicted rise becomes imperative, emphasizing the urgency for proactive measures. Addressing root causes through education, community engagement, and policy reforms could serve as crucial strategies to counteract this disconcerting trajectory. Efforts toward fostering inclusivity, tolerance, and fostering empathy within communities are essential to mitigate the potential surge and create a more harmonious and equitable society for all.</a:t>
            </a:r>
            <a:endParaRPr lang="en-IN" sz="3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5438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extBox 12"/>
          <p:cNvSpPr txBox="1"/>
          <p:nvPr/>
        </p:nvSpPr>
        <p:spPr>
          <a:xfrm>
            <a:off x="2476480" y="332092"/>
            <a:ext cx="13339860" cy="1585755"/>
          </a:xfrm>
          <a:prstGeom prst="rect">
            <a:avLst/>
          </a:prstGeom>
        </p:spPr>
        <p:txBody>
          <a:bodyPr wrap="square" lIns="0" tIns="0" rIns="0" bIns="0" rtlCol="0" anchor="t">
            <a:spAutoFit/>
          </a:bodyPr>
          <a:lstStyle/>
          <a:p>
            <a:pPr>
              <a:lnSpc>
                <a:spcPts val="14400"/>
              </a:lnSpc>
            </a:pPr>
            <a:r>
              <a:rPr lang="en-US" sz="6000" spc="-144" dirty="0">
                <a:solidFill>
                  <a:srgbClr val="FFFEE6"/>
                </a:solidFill>
                <a:latin typeface="Glacial Indifference"/>
              </a:rPr>
              <a:t>COMMUNCATION AND TEAM MEETINGS</a:t>
            </a:r>
            <a:endParaRPr lang="en-US" dirty="0"/>
          </a:p>
        </p:txBody>
      </p:sp>
      <p:graphicFrame>
        <p:nvGraphicFramePr>
          <p:cNvPr id="4" name="Table 3">
            <a:extLst>
              <a:ext uri="{FF2B5EF4-FFF2-40B4-BE49-F238E27FC236}">
                <a16:creationId xmlns:a16="http://schemas.microsoft.com/office/drawing/2014/main" id="{9ECBBB58-9227-25CE-0038-8ABF812604A2}"/>
              </a:ext>
            </a:extLst>
          </p:cNvPr>
          <p:cNvGraphicFramePr>
            <a:graphicFrameLocks noGrp="1"/>
          </p:cNvGraphicFramePr>
          <p:nvPr>
            <p:extLst>
              <p:ext uri="{D42A27DB-BD31-4B8C-83A1-F6EECF244321}">
                <p14:modId xmlns:p14="http://schemas.microsoft.com/office/powerpoint/2010/main" val="3417273783"/>
              </p:ext>
            </p:extLst>
          </p:nvPr>
        </p:nvGraphicFramePr>
        <p:xfrm>
          <a:off x="1325880" y="2405751"/>
          <a:ext cx="15819121" cy="7549157"/>
        </p:xfrm>
        <a:graphic>
          <a:graphicData uri="http://schemas.openxmlformats.org/drawingml/2006/table">
            <a:tbl>
              <a:tblPr firstRow="1" bandRow="1">
                <a:tableStyleId>{F5AB1C69-6EDB-4FF4-983F-18BD219EF322}</a:tableStyleId>
              </a:tblPr>
              <a:tblGrid>
                <a:gridCol w="472507">
                  <a:extLst>
                    <a:ext uri="{9D8B030D-6E8A-4147-A177-3AD203B41FA5}">
                      <a16:colId xmlns:a16="http://schemas.microsoft.com/office/drawing/2014/main" val="3709133914"/>
                    </a:ext>
                  </a:extLst>
                </a:gridCol>
                <a:gridCol w="1970775">
                  <a:extLst>
                    <a:ext uri="{9D8B030D-6E8A-4147-A177-3AD203B41FA5}">
                      <a16:colId xmlns:a16="http://schemas.microsoft.com/office/drawing/2014/main" val="2023627250"/>
                    </a:ext>
                  </a:extLst>
                </a:gridCol>
                <a:gridCol w="3528326">
                  <a:extLst>
                    <a:ext uri="{9D8B030D-6E8A-4147-A177-3AD203B41FA5}">
                      <a16:colId xmlns:a16="http://schemas.microsoft.com/office/drawing/2014/main" val="438788838"/>
                    </a:ext>
                  </a:extLst>
                </a:gridCol>
                <a:gridCol w="2034350">
                  <a:extLst>
                    <a:ext uri="{9D8B030D-6E8A-4147-A177-3AD203B41FA5}">
                      <a16:colId xmlns:a16="http://schemas.microsoft.com/office/drawing/2014/main" val="172353934"/>
                    </a:ext>
                  </a:extLst>
                </a:gridCol>
                <a:gridCol w="3655472">
                  <a:extLst>
                    <a:ext uri="{9D8B030D-6E8A-4147-A177-3AD203B41FA5}">
                      <a16:colId xmlns:a16="http://schemas.microsoft.com/office/drawing/2014/main" val="4157717522"/>
                    </a:ext>
                  </a:extLst>
                </a:gridCol>
                <a:gridCol w="4157691">
                  <a:extLst>
                    <a:ext uri="{9D8B030D-6E8A-4147-A177-3AD203B41FA5}">
                      <a16:colId xmlns:a16="http://schemas.microsoft.com/office/drawing/2014/main" val="564589387"/>
                    </a:ext>
                  </a:extLst>
                </a:gridCol>
              </a:tblGrid>
              <a:tr h="337472">
                <a:tc>
                  <a:txBody>
                    <a:bodyPr/>
                    <a:lstStyle/>
                    <a:p>
                      <a:pPr marL="0" algn="ctr" rtl="0" eaLnBrk="1" latinLnBrk="0" hangingPunct="1">
                        <a:spcBef>
                          <a:spcPts val="0"/>
                        </a:spcBef>
                        <a:spcAft>
                          <a:spcPts val="0"/>
                        </a:spcAft>
                      </a:pPr>
                      <a:r>
                        <a:rPr lang="en-IN" sz="1200" kern="1200" dirty="0" err="1">
                          <a:solidFill>
                            <a:srgbClr val="FFFFFF"/>
                          </a:solidFill>
                          <a:effectLst/>
                        </a:rPr>
                        <a:t>S.No</a:t>
                      </a:r>
                      <a:endParaRPr lang="en-IN" sz="1200" dirty="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Date</a:t>
                      </a:r>
                      <a:endParaRPr lang="en-IN" sz="120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Attendees</a:t>
                      </a:r>
                      <a:endParaRPr lang="en-IN" sz="120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Medium</a:t>
                      </a:r>
                      <a:endParaRPr lang="en-IN" sz="120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Agenda</a:t>
                      </a:r>
                      <a:endParaRPr lang="en-IN" sz="120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Result</a:t>
                      </a:r>
                      <a:endParaRPr lang="en-IN" sz="1200" dirty="0">
                        <a:effectLst/>
                      </a:endParaRPr>
                    </a:p>
                  </a:txBody>
                  <a:tcPr marL="0" marR="0" marT="0" marB="0" anchor="ctr">
                    <a:solidFill>
                      <a:schemeClr val="bg2">
                        <a:lumMod val="50000"/>
                      </a:schemeClr>
                    </a:solidFill>
                  </a:tcPr>
                </a:tc>
                <a:extLst>
                  <a:ext uri="{0D108BD9-81ED-4DB2-BD59-A6C34878D82A}">
                    <a16:rowId xmlns:a16="http://schemas.microsoft.com/office/drawing/2014/main" val="810969522"/>
                  </a:ext>
                </a:extLst>
              </a:tr>
              <a:tr h="1404465">
                <a:tc>
                  <a:txBody>
                    <a:bodyPr/>
                    <a:lstStyle/>
                    <a:p>
                      <a:pPr marL="0" lvl="0" algn="ctr" rtl="0">
                        <a:spcBef>
                          <a:spcPts val="0"/>
                        </a:spcBef>
                        <a:spcAft>
                          <a:spcPts val="0"/>
                        </a:spcAft>
                        <a:buNone/>
                      </a:pPr>
                      <a:r>
                        <a:rPr lang="en-IN" sz="1200" kern="1200" dirty="0">
                          <a:solidFill>
                            <a:schemeClr val="tx1"/>
                          </a:solidFill>
                          <a:effectLst/>
                        </a:rPr>
                        <a:t>1</a:t>
                      </a:r>
                    </a:p>
                  </a:txBody>
                  <a:tcPr marL="0" marR="0" marT="0" marB="0" anchor="ctr">
                    <a:solidFill>
                      <a:schemeClr val="bg2">
                        <a:lumMod val="90000"/>
                      </a:schemeClr>
                    </a:solidFill>
                  </a:tcPr>
                </a:tc>
                <a:tc>
                  <a:txBody>
                    <a:bodyPr/>
                    <a:lstStyle/>
                    <a:p>
                      <a:pPr marL="0" lvl="0" algn="l" rtl="0">
                        <a:spcBef>
                          <a:spcPts val="0"/>
                        </a:spcBef>
                        <a:spcAft>
                          <a:spcPts val="0"/>
                        </a:spcAft>
                        <a:buNone/>
                      </a:pPr>
                      <a:r>
                        <a:rPr lang="en-IN" sz="1200" kern="1200" dirty="0">
                          <a:solidFill>
                            <a:schemeClr val="tx1"/>
                          </a:solidFill>
                          <a:effectLst/>
                        </a:rPr>
                        <a:t>12-09-2023</a:t>
                      </a:r>
                      <a:endParaRPr lang="en-IN" sz="1200" dirty="0">
                        <a:solidFill>
                          <a:schemeClr val="tx1"/>
                        </a:solidFill>
                        <a:effectLst/>
                      </a:endParaRPr>
                    </a:p>
                  </a:txBody>
                  <a:tcPr marL="0" marR="0" marT="0" marB="0" anchor="ctr">
                    <a:solidFill>
                      <a:schemeClr val="bg2">
                        <a:lumMod val="90000"/>
                      </a:schemeClr>
                    </a:solidFill>
                  </a:tcPr>
                </a:tc>
                <a:tc>
                  <a:txBody>
                    <a:bodyPr/>
                    <a:lstStyle/>
                    <a:p>
                      <a:pPr marL="0" marR="0" lvl="0" indent="0" algn="l" rtl="0">
                        <a:spcBef>
                          <a:spcPts val="0"/>
                        </a:spcBef>
                        <a:spcAft>
                          <a:spcPts val="0"/>
                        </a:spcAft>
                        <a:buNone/>
                      </a:pPr>
                      <a:r>
                        <a:rPr lang="en-IN" sz="1200" kern="1200" dirty="0">
                          <a:solidFill>
                            <a:schemeClr val="tx1"/>
                          </a:solidFill>
                          <a:effectLst/>
                        </a:rPr>
                        <a:t>1. Aravind Pradeep </a:t>
                      </a:r>
                      <a:r>
                        <a:rPr lang="en-IN" sz="1200" kern="1200" dirty="0" err="1">
                          <a:solidFill>
                            <a:schemeClr val="tx1"/>
                          </a:solidFill>
                          <a:effectLst/>
                        </a:rPr>
                        <a:t>Kunnel</a:t>
                      </a:r>
                      <a:endParaRPr lang="en-IN" sz="1200" dirty="0">
                        <a:solidFill>
                          <a:schemeClr val="tx1"/>
                        </a:solidFill>
                        <a:effectLst/>
                      </a:endParaRPr>
                    </a:p>
                    <a:p>
                      <a:pPr marL="0" lvl="0" algn="l" rtl="0">
                        <a:spcBef>
                          <a:spcPts val="0"/>
                        </a:spcBef>
                        <a:spcAft>
                          <a:spcPts val="0"/>
                        </a:spcAft>
                        <a:buNone/>
                      </a:pPr>
                      <a:r>
                        <a:rPr lang="en-IN" sz="1200" kern="1200" dirty="0">
                          <a:solidFill>
                            <a:schemeClr val="tx1"/>
                          </a:solidFill>
                          <a:effectLst/>
                        </a:rPr>
                        <a:t>2. Omar Mukhtar</a:t>
                      </a:r>
                      <a:endParaRPr lang="en-IN" sz="1200" dirty="0">
                        <a:solidFill>
                          <a:schemeClr val="tx1"/>
                        </a:solidFill>
                        <a:effectLst/>
                      </a:endParaRPr>
                    </a:p>
                    <a:p>
                      <a:pPr marL="0" lvl="0" algn="l" rtl="0">
                        <a:spcBef>
                          <a:spcPts val="0"/>
                        </a:spcBef>
                        <a:spcAft>
                          <a:spcPts val="0"/>
                        </a:spcAft>
                        <a:buNone/>
                      </a:pPr>
                      <a:r>
                        <a:rPr lang="en-IN" sz="1200" kern="1200" dirty="0">
                          <a:solidFill>
                            <a:schemeClr val="tx1"/>
                          </a:solidFill>
                          <a:effectLst/>
                        </a:rPr>
                        <a:t>3. Namood-e-Sehar</a:t>
                      </a:r>
                      <a:endParaRPr lang="en-IN" sz="1200" dirty="0">
                        <a:solidFill>
                          <a:schemeClr val="tx1"/>
                        </a:solidFill>
                        <a:effectLst/>
                      </a:endParaRPr>
                    </a:p>
                    <a:p>
                      <a:pPr marL="0" marR="0" lvl="0" indent="0" algn="l" rtl="0">
                        <a:spcBef>
                          <a:spcPts val="0"/>
                        </a:spcBef>
                        <a:spcAft>
                          <a:spcPts val="0"/>
                        </a:spcAft>
                        <a:buNone/>
                      </a:pPr>
                      <a:r>
                        <a:rPr lang="en-IN" sz="1200" kern="1200" dirty="0">
                          <a:solidFill>
                            <a:schemeClr val="tx1"/>
                          </a:solidFill>
                          <a:effectLst/>
                        </a:rPr>
                        <a:t>4. Annee Amitkumar    Mahida</a:t>
                      </a:r>
                      <a:endParaRPr lang="en-IN" sz="1200" dirty="0">
                        <a:solidFill>
                          <a:schemeClr val="tx1"/>
                        </a:solidFill>
                        <a:effectLst/>
                      </a:endParaRPr>
                    </a:p>
                  </a:txBody>
                  <a:tcPr marL="0" marR="0" marT="0" marB="0" anchor="ctr">
                    <a:solidFill>
                      <a:schemeClr val="bg2">
                        <a:lumMod val="90000"/>
                      </a:schemeClr>
                    </a:solidFill>
                  </a:tcPr>
                </a:tc>
                <a:tc>
                  <a:txBody>
                    <a:bodyPr/>
                    <a:lstStyle/>
                    <a:p>
                      <a:pPr marL="0" lvl="0" algn="l" rtl="0">
                        <a:spcBef>
                          <a:spcPts val="0"/>
                        </a:spcBef>
                        <a:spcAft>
                          <a:spcPts val="0"/>
                        </a:spcAft>
                        <a:buNone/>
                      </a:pPr>
                      <a:r>
                        <a:rPr lang="en-IN" sz="1200" kern="1200" dirty="0">
                          <a:solidFill>
                            <a:schemeClr val="tx1"/>
                          </a:solidFill>
                          <a:effectLst/>
                        </a:rPr>
                        <a:t>Online(MS Teams)</a:t>
                      </a:r>
                      <a:endParaRPr lang="en-IN" sz="1200">
                        <a:solidFill>
                          <a:schemeClr val="tx1"/>
                        </a:solidFill>
                        <a:effectLst/>
                      </a:endParaRPr>
                    </a:p>
                  </a:txBody>
                  <a:tcPr marL="0" marR="0" marT="0" marB="0" anchor="ctr">
                    <a:solidFill>
                      <a:schemeClr val="bg2">
                        <a:lumMod val="90000"/>
                      </a:schemeClr>
                    </a:solidFill>
                  </a:tcPr>
                </a:tc>
                <a:tc>
                  <a:txBody>
                    <a:bodyPr/>
                    <a:lstStyle/>
                    <a:p>
                      <a:pPr marL="0" lvl="0" algn="l" rtl="0">
                        <a:spcBef>
                          <a:spcPts val="0"/>
                        </a:spcBef>
                        <a:spcAft>
                          <a:spcPts val="0"/>
                        </a:spcAft>
                        <a:buNone/>
                      </a:pPr>
                      <a:r>
                        <a:rPr lang="en-IN" sz="1200" kern="1200" dirty="0">
                          <a:solidFill>
                            <a:schemeClr val="tx1"/>
                          </a:solidFill>
                          <a:effectLst/>
                        </a:rPr>
                        <a:t>Finalising the dataset and further process</a:t>
                      </a:r>
                    </a:p>
                  </a:txBody>
                  <a:tcPr marL="0" marR="0" marT="0" marB="0" anchor="ctr">
                    <a:solidFill>
                      <a:schemeClr val="bg2">
                        <a:lumMod val="90000"/>
                      </a:schemeClr>
                    </a:solidFill>
                  </a:tcPr>
                </a:tc>
                <a:tc>
                  <a:txBody>
                    <a:bodyPr/>
                    <a:lstStyle/>
                    <a:p>
                      <a:pPr marL="0" lvl="0" algn="l" rtl="0">
                        <a:spcBef>
                          <a:spcPts val="0"/>
                        </a:spcBef>
                        <a:spcAft>
                          <a:spcPts val="0"/>
                        </a:spcAft>
                        <a:buNone/>
                      </a:pPr>
                      <a:r>
                        <a:rPr lang="en-IN" sz="1200" kern="1200" dirty="0">
                          <a:solidFill>
                            <a:schemeClr val="tx1"/>
                          </a:solidFill>
                          <a:effectLst/>
                        </a:rPr>
                        <a:t>Understood how to start with the datasets and what to do for the next week</a:t>
                      </a:r>
                      <a:endParaRPr lang="en-US" sz="1200" dirty="0">
                        <a:solidFill>
                          <a:schemeClr val="tx1"/>
                        </a:solidFill>
                      </a:endParaRPr>
                    </a:p>
                  </a:txBody>
                  <a:tcPr marL="0" marR="0" marT="0" marB="0" anchor="ctr">
                    <a:solidFill>
                      <a:schemeClr val="bg2">
                        <a:lumMod val="90000"/>
                      </a:schemeClr>
                    </a:solidFill>
                  </a:tcPr>
                </a:tc>
                <a:extLst>
                  <a:ext uri="{0D108BD9-81ED-4DB2-BD59-A6C34878D82A}">
                    <a16:rowId xmlns:a16="http://schemas.microsoft.com/office/drawing/2014/main" val="694959911"/>
                  </a:ext>
                </a:extLst>
              </a:tr>
              <a:tr h="1404465">
                <a:tc>
                  <a:txBody>
                    <a:bodyPr/>
                    <a:lstStyle/>
                    <a:p>
                      <a:pPr marL="0" lvl="0" algn="ctr" rtl="0">
                        <a:spcBef>
                          <a:spcPts val="0"/>
                        </a:spcBef>
                        <a:spcAft>
                          <a:spcPts val="0"/>
                        </a:spcAft>
                        <a:buNone/>
                      </a:pPr>
                      <a:r>
                        <a:rPr lang="en-IN" sz="1200" kern="1200" dirty="0">
                          <a:solidFill>
                            <a:schemeClr val="tx1"/>
                          </a:solidFill>
                          <a:effectLst/>
                        </a:rPr>
                        <a:t>2</a:t>
                      </a:r>
                    </a:p>
                  </a:txBody>
                  <a:tcPr marL="0" marR="0" marT="0" marB="0" anchor="ctr">
                    <a:solidFill>
                      <a:schemeClr val="bg2">
                        <a:lumMod val="90000"/>
                      </a:schemeClr>
                    </a:solidFill>
                  </a:tcPr>
                </a:tc>
                <a:tc>
                  <a:txBody>
                    <a:bodyPr/>
                    <a:lstStyle/>
                    <a:p>
                      <a:pPr marL="0" lvl="0" algn="l" rtl="0">
                        <a:spcBef>
                          <a:spcPts val="0"/>
                        </a:spcBef>
                        <a:spcAft>
                          <a:spcPts val="0"/>
                        </a:spcAft>
                        <a:buNone/>
                      </a:pPr>
                      <a:r>
                        <a:rPr lang="en-IN" sz="1200" kern="1200" dirty="0">
                          <a:solidFill>
                            <a:schemeClr val="tx1"/>
                          </a:solidFill>
                          <a:effectLst/>
                        </a:rPr>
                        <a:t>13-09-2023</a:t>
                      </a:r>
                      <a:endParaRPr lang="en-IN" sz="1200" dirty="0">
                        <a:solidFill>
                          <a:schemeClr val="tx1"/>
                        </a:solidFill>
                        <a:effectLst/>
                      </a:endParaRPr>
                    </a:p>
                  </a:txBody>
                  <a:tcPr marL="0" marR="0" marT="0" marB="0" anchor="ctr">
                    <a:solidFill>
                      <a:schemeClr val="bg2">
                        <a:lumMod val="90000"/>
                      </a:schemeClr>
                    </a:solidFill>
                  </a:tcPr>
                </a:tc>
                <a:tc>
                  <a:txBody>
                    <a:bodyPr/>
                    <a:lstStyle/>
                    <a:p>
                      <a:pPr marL="0" lvl="0" algn="l" rtl="0">
                        <a:spcBef>
                          <a:spcPts val="0"/>
                        </a:spcBef>
                        <a:spcAft>
                          <a:spcPts val="0"/>
                        </a:spcAft>
                        <a:buNone/>
                      </a:pPr>
                      <a:r>
                        <a:rPr lang="en-IN" sz="1200" kern="1200" dirty="0">
                          <a:solidFill>
                            <a:schemeClr val="tx1"/>
                          </a:solidFill>
                          <a:effectLst/>
                        </a:rPr>
                        <a:t>1. Namood-e-Sehar</a:t>
                      </a:r>
                      <a:endParaRPr lang="en-IN" sz="1200" dirty="0">
                        <a:solidFill>
                          <a:schemeClr val="tx1"/>
                        </a:solidFill>
                        <a:effectLst/>
                      </a:endParaRPr>
                    </a:p>
                    <a:p>
                      <a:pPr marL="0" lvl="0" algn="l" rtl="0">
                        <a:spcBef>
                          <a:spcPts val="0"/>
                        </a:spcBef>
                        <a:spcAft>
                          <a:spcPts val="0"/>
                        </a:spcAft>
                        <a:buNone/>
                      </a:pPr>
                      <a:r>
                        <a:rPr lang="en-IN" sz="1200" kern="1200" dirty="0">
                          <a:solidFill>
                            <a:schemeClr val="tx1"/>
                          </a:solidFill>
                          <a:effectLst/>
                        </a:rPr>
                        <a:t>2. Omar Mukhtar</a:t>
                      </a:r>
                      <a:endParaRPr lang="en-IN" sz="1200" dirty="0">
                        <a:solidFill>
                          <a:schemeClr val="tx1"/>
                        </a:solidFill>
                        <a:effectLst/>
                      </a:endParaRPr>
                    </a:p>
                    <a:p>
                      <a:pPr marL="0" lvl="0" algn="l" rtl="0">
                        <a:spcBef>
                          <a:spcPts val="0"/>
                        </a:spcBef>
                        <a:spcAft>
                          <a:spcPts val="0"/>
                        </a:spcAft>
                        <a:buNone/>
                      </a:pPr>
                      <a:r>
                        <a:rPr lang="en-IN" sz="1200" kern="1200" dirty="0">
                          <a:solidFill>
                            <a:schemeClr val="tx1"/>
                          </a:solidFill>
                          <a:effectLst/>
                        </a:rPr>
                        <a:t>3. Richard </a:t>
                      </a:r>
                      <a:r>
                        <a:rPr lang="en-IN" sz="1200" kern="1200" dirty="0" err="1">
                          <a:solidFill>
                            <a:schemeClr val="tx1"/>
                          </a:solidFill>
                          <a:effectLst/>
                        </a:rPr>
                        <a:t>Lambroff</a:t>
                      </a:r>
                      <a:endParaRPr lang="en-IN" sz="1200" dirty="0">
                        <a:solidFill>
                          <a:schemeClr val="tx1"/>
                        </a:solidFill>
                        <a:effectLst/>
                      </a:endParaRPr>
                    </a:p>
                    <a:p>
                      <a:pPr marL="0" lvl="0" algn="l" rtl="0">
                        <a:spcBef>
                          <a:spcPts val="0"/>
                        </a:spcBef>
                        <a:spcAft>
                          <a:spcPts val="0"/>
                        </a:spcAft>
                        <a:buNone/>
                      </a:pPr>
                      <a:r>
                        <a:rPr lang="en-IN" sz="1200" kern="1200" dirty="0">
                          <a:solidFill>
                            <a:schemeClr val="tx1"/>
                          </a:solidFill>
                          <a:effectLst/>
                        </a:rPr>
                        <a:t>4. Annee Amitkumar Mahida</a:t>
                      </a:r>
                      <a:endParaRPr lang="en-IN" sz="1200" dirty="0">
                        <a:solidFill>
                          <a:schemeClr val="tx1"/>
                        </a:solidFill>
                        <a:effectLst/>
                      </a:endParaRPr>
                    </a:p>
                    <a:p>
                      <a:pPr marL="0" lvl="0" algn="l">
                        <a:spcBef>
                          <a:spcPts val="0"/>
                        </a:spcBef>
                        <a:spcAft>
                          <a:spcPts val="0"/>
                        </a:spcAft>
                        <a:buNone/>
                      </a:pPr>
                      <a:r>
                        <a:rPr lang="en-IN" sz="1200" kern="1200" dirty="0">
                          <a:solidFill>
                            <a:schemeClr val="tx1"/>
                          </a:solidFill>
                          <a:effectLst/>
                        </a:rPr>
                        <a:t>5. Aravind Pradeep </a:t>
                      </a:r>
                      <a:r>
                        <a:rPr lang="en-IN" sz="1200" kern="1200" dirty="0" err="1">
                          <a:solidFill>
                            <a:schemeClr val="tx1"/>
                          </a:solidFill>
                          <a:effectLst/>
                        </a:rPr>
                        <a:t>Kunnel</a:t>
                      </a:r>
                      <a:endParaRPr lang="en-IN" sz="1200" kern="1200" dirty="0">
                        <a:solidFill>
                          <a:schemeClr val="tx1"/>
                        </a:solidFill>
                        <a:effectLst/>
                      </a:endParaRPr>
                    </a:p>
                  </a:txBody>
                  <a:tcPr marL="0" marR="0" marT="0" marB="0" anchor="ctr">
                    <a:solidFill>
                      <a:schemeClr val="bg2">
                        <a:lumMod val="90000"/>
                      </a:schemeClr>
                    </a:solidFill>
                  </a:tcPr>
                </a:tc>
                <a:tc>
                  <a:txBody>
                    <a:bodyPr/>
                    <a:lstStyle/>
                    <a:p>
                      <a:pPr marL="0" lvl="0" algn="l" rtl="0">
                        <a:spcBef>
                          <a:spcPts val="0"/>
                        </a:spcBef>
                        <a:spcAft>
                          <a:spcPts val="0"/>
                        </a:spcAft>
                        <a:buNone/>
                      </a:pPr>
                      <a:r>
                        <a:rPr lang="en-IN" sz="1200" kern="1200" dirty="0">
                          <a:solidFill>
                            <a:schemeClr val="tx1"/>
                          </a:solidFill>
                          <a:effectLst/>
                        </a:rPr>
                        <a:t>Online(MS Teams)</a:t>
                      </a:r>
                      <a:endParaRPr lang="en-IN" sz="1200">
                        <a:solidFill>
                          <a:schemeClr val="tx1"/>
                        </a:solidFill>
                        <a:effectLst/>
                      </a:endParaRPr>
                    </a:p>
                  </a:txBody>
                  <a:tcPr marL="0" marR="0" marT="0" marB="0" anchor="ctr">
                    <a:solidFill>
                      <a:schemeClr val="bg2">
                        <a:lumMod val="90000"/>
                      </a:schemeClr>
                    </a:solidFill>
                  </a:tcPr>
                </a:tc>
                <a:tc>
                  <a:txBody>
                    <a:bodyPr/>
                    <a:lstStyle/>
                    <a:p>
                      <a:pPr marL="0" lvl="0" algn="l" rtl="0">
                        <a:spcBef>
                          <a:spcPts val="0"/>
                        </a:spcBef>
                        <a:spcAft>
                          <a:spcPts val="0"/>
                        </a:spcAft>
                        <a:buNone/>
                      </a:pPr>
                      <a:r>
                        <a:rPr lang="en-IN" sz="1200" kern="1200" dirty="0">
                          <a:solidFill>
                            <a:schemeClr val="tx1"/>
                          </a:solidFill>
                          <a:effectLst/>
                        </a:rPr>
                        <a:t>Getting information on the datasets and regarding the weekly report </a:t>
                      </a:r>
                      <a:endParaRPr lang="en-US" sz="1200">
                        <a:solidFill>
                          <a:schemeClr val="tx1"/>
                        </a:solidFill>
                      </a:endParaRPr>
                    </a:p>
                  </a:txBody>
                  <a:tcPr marL="0" marR="0" marT="0" marB="0" anchor="ctr">
                    <a:solidFill>
                      <a:schemeClr val="bg2">
                        <a:lumMod val="90000"/>
                      </a:schemeClr>
                    </a:solidFill>
                  </a:tcPr>
                </a:tc>
                <a:tc>
                  <a:txBody>
                    <a:bodyPr/>
                    <a:lstStyle/>
                    <a:p>
                      <a:pPr marL="0" lvl="0" algn="l">
                        <a:spcBef>
                          <a:spcPts val="0"/>
                        </a:spcBef>
                        <a:spcAft>
                          <a:spcPts val="0"/>
                        </a:spcAft>
                        <a:buNone/>
                      </a:pPr>
                      <a:r>
                        <a:rPr lang="en-IN" sz="1200" kern="1200" dirty="0">
                          <a:solidFill>
                            <a:schemeClr val="tx1"/>
                          </a:solidFill>
                          <a:effectLst/>
                        </a:rPr>
                        <a:t>Succeeded in cleaning one dataset but still need more datasets.</a:t>
                      </a:r>
                    </a:p>
                  </a:txBody>
                  <a:tcPr marL="0" marR="0" marT="0" marB="0" anchor="ctr">
                    <a:solidFill>
                      <a:schemeClr val="bg2">
                        <a:lumMod val="90000"/>
                      </a:schemeClr>
                    </a:solidFill>
                  </a:tcPr>
                </a:tc>
                <a:extLst>
                  <a:ext uri="{0D108BD9-81ED-4DB2-BD59-A6C34878D82A}">
                    <a16:rowId xmlns:a16="http://schemas.microsoft.com/office/drawing/2014/main" val="2282885303"/>
                  </a:ext>
                </a:extLst>
              </a:tr>
              <a:tr h="1593825">
                <a:tc>
                  <a:txBody>
                    <a:bodyPr/>
                    <a:lstStyle/>
                    <a:p>
                      <a:pPr marL="0" lvl="0" algn="ctr">
                        <a:spcBef>
                          <a:spcPts val="0"/>
                        </a:spcBef>
                        <a:spcAft>
                          <a:spcPts val="0"/>
                        </a:spcAft>
                        <a:buNone/>
                      </a:pPr>
                      <a:r>
                        <a:rPr lang="en-IN" sz="1200" kern="1200" dirty="0">
                          <a:solidFill>
                            <a:schemeClr val="tx1"/>
                          </a:solidFill>
                          <a:effectLst/>
                        </a:rPr>
                        <a:t>3</a:t>
                      </a:r>
                      <a:endParaRPr lang="en-US" sz="1200">
                        <a:solidFill>
                          <a:schemeClr val="tx1"/>
                        </a:solidFill>
                      </a:endParaRPr>
                    </a:p>
                  </a:txBody>
                  <a:tcPr marL="0" marR="0" marT="0" marB="0" anchor="ctr">
                    <a:solidFill>
                      <a:schemeClr val="bg2">
                        <a:lumMod val="90000"/>
                      </a:schemeClr>
                    </a:solidFill>
                  </a:tcPr>
                </a:tc>
                <a:tc>
                  <a:txBody>
                    <a:bodyPr/>
                    <a:lstStyle/>
                    <a:p>
                      <a:pPr marL="0" lvl="0" algn="l">
                        <a:spcBef>
                          <a:spcPts val="0"/>
                        </a:spcBef>
                        <a:spcAft>
                          <a:spcPts val="0"/>
                        </a:spcAft>
                        <a:buNone/>
                      </a:pPr>
                      <a:r>
                        <a:rPr lang="en-IN" sz="1200" kern="1200" dirty="0">
                          <a:solidFill>
                            <a:schemeClr val="tx1"/>
                          </a:solidFill>
                          <a:effectLst/>
                        </a:rPr>
                        <a:t>18-09-2023</a:t>
                      </a:r>
                      <a:endParaRPr lang="en-US" sz="1200" dirty="0">
                        <a:solidFill>
                          <a:schemeClr val="tx1"/>
                        </a:solidFill>
                      </a:endParaRPr>
                    </a:p>
                  </a:txBody>
                  <a:tcPr marL="0" marR="0" marT="0" marB="0" anchor="ctr">
                    <a:solidFill>
                      <a:schemeClr val="bg2">
                        <a:lumMod val="90000"/>
                      </a:schemeClr>
                    </a:solidFill>
                  </a:tcPr>
                </a:tc>
                <a:tc>
                  <a:txBody>
                    <a:bodyPr/>
                    <a:lstStyle/>
                    <a:p>
                      <a:pPr marL="0" lvl="0" algn="l">
                        <a:spcBef>
                          <a:spcPts val="0"/>
                        </a:spcBef>
                        <a:spcAft>
                          <a:spcPts val="0"/>
                        </a:spcAft>
                        <a:buNone/>
                      </a:pPr>
                      <a:endParaRPr lang="en-IN" sz="1200" b="0" i="0" u="none" strike="noStrike" kern="1200" noProof="0" dirty="0">
                        <a:solidFill>
                          <a:schemeClr val="tx1"/>
                        </a:solidFill>
                        <a:effectLst/>
                        <a:latin typeface="Calibri"/>
                      </a:endParaRPr>
                    </a:p>
                    <a:p>
                      <a:pPr marL="0" lvl="0" algn="l">
                        <a:spcBef>
                          <a:spcPts val="0"/>
                        </a:spcBef>
                        <a:spcAft>
                          <a:spcPts val="0"/>
                        </a:spcAft>
                        <a:buNone/>
                      </a:pPr>
                      <a:endParaRPr lang="en-IN" sz="1200" b="0" i="0" u="none" strike="noStrike" kern="1200" noProof="0" dirty="0">
                        <a:solidFill>
                          <a:schemeClr val="tx1"/>
                        </a:solidFill>
                        <a:effectLst/>
                        <a:latin typeface="Calibri"/>
                      </a:endParaRPr>
                    </a:p>
                    <a:p>
                      <a:pPr marL="0" lvl="0" algn="l">
                        <a:spcBef>
                          <a:spcPts val="0"/>
                        </a:spcBef>
                        <a:spcAft>
                          <a:spcPts val="0"/>
                        </a:spcAft>
                        <a:buNone/>
                      </a:pPr>
                      <a:r>
                        <a:rPr lang="en-IN" sz="1200" b="0" i="0" u="none" strike="noStrike" kern="1200" noProof="0" dirty="0">
                          <a:solidFill>
                            <a:schemeClr val="tx1"/>
                          </a:solidFill>
                          <a:effectLst/>
                          <a:latin typeface="Calibri"/>
                        </a:rPr>
                        <a:t>1. Namood-E-Sehar</a:t>
                      </a:r>
                      <a:endParaRPr lang="en-US" sz="1200" dirty="0">
                        <a:solidFill>
                          <a:schemeClr val="tx1"/>
                        </a:solidFill>
                      </a:endParaRPr>
                    </a:p>
                    <a:p>
                      <a:pPr marL="0" lvl="0" algn="l">
                        <a:spcBef>
                          <a:spcPts val="0"/>
                        </a:spcBef>
                        <a:spcAft>
                          <a:spcPts val="0"/>
                        </a:spcAft>
                        <a:buNone/>
                      </a:pPr>
                      <a:r>
                        <a:rPr lang="en-IN" sz="1200" b="0" i="0" u="none" strike="noStrike" kern="1200" noProof="0" dirty="0">
                          <a:solidFill>
                            <a:schemeClr val="tx1"/>
                          </a:solidFill>
                          <a:effectLst/>
                          <a:latin typeface="Calibri"/>
                        </a:rPr>
                        <a:t>2. Omar Mukhtar</a:t>
                      </a:r>
                      <a:endParaRPr lang="en-IN" sz="1200" dirty="0">
                        <a:solidFill>
                          <a:schemeClr val="tx1"/>
                        </a:solidFill>
                      </a:endParaRPr>
                    </a:p>
                    <a:p>
                      <a:pPr marL="0" lvl="0" algn="l">
                        <a:spcBef>
                          <a:spcPts val="0"/>
                        </a:spcBef>
                        <a:spcAft>
                          <a:spcPts val="0"/>
                        </a:spcAft>
                        <a:buNone/>
                      </a:pPr>
                      <a:endParaRPr lang="en-IN" sz="1200" b="0" i="0" u="none" strike="noStrike" kern="1200" noProof="0" dirty="0">
                        <a:solidFill>
                          <a:schemeClr val="tx1"/>
                        </a:solidFill>
                        <a:effectLst/>
                        <a:latin typeface="Calibri"/>
                      </a:endParaRPr>
                    </a:p>
                  </a:txBody>
                  <a:tcPr marL="0" marR="0" marT="0" marB="0" anchor="ctr">
                    <a:solidFill>
                      <a:schemeClr val="bg2">
                        <a:lumMod val="90000"/>
                      </a:schemeClr>
                    </a:solidFill>
                  </a:tcPr>
                </a:tc>
                <a:tc>
                  <a:txBody>
                    <a:bodyPr/>
                    <a:lstStyle/>
                    <a:p>
                      <a:pPr marL="0" lvl="0" algn="l">
                        <a:spcBef>
                          <a:spcPts val="0"/>
                        </a:spcBef>
                        <a:spcAft>
                          <a:spcPts val="0"/>
                        </a:spcAft>
                        <a:buNone/>
                      </a:pPr>
                      <a:r>
                        <a:rPr lang="en-IN" sz="1200" kern="1200" dirty="0">
                          <a:solidFill>
                            <a:schemeClr val="tx1"/>
                          </a:solidFill>
                          <a:effectLst/>
                        </a:rPr>
                        <a:t>Online (MS Teams)</a:t>
                      </a:r>
                      <a:endParaRPr lang="en-US" sz="1200" dirty="0">
                        <a:solidFill>
                          <a:schemeClr val="tx1"/>
                        </a:solidFill>
                      </a:endParaRPr>
                    </a:p>
                  </a:txBody>
                  <a:tcPr marL="0" marR="0" marT="0" marB="0" anchor="ctr">
                    <a:solidFill>
                      <a:schemeClr val="bg2">
                        <a:lumMod val="90000"/>
                      </a:schemeClr>
                    </a:solidFill>
                  </a:tcPr>
                </a:tc>
                <a:tc>
                  <a:txBody>
                    <a:bodyPr/>
                    <a:lstStyle/>
                    <a:p>
                      <a:pPr marL="0" lvl="0" algn="l">
                        <a:spcBef>
                          <a:spcPts val="0"/>
                        </a:spcBef>
                        <a:spcAft>
                          <a:spcPts val="0"/>
                        </a:spcAft>
                        <a:buNone/>
                      </a:pPr>
                      <a:r>
                        <a:rPr lang="en-IN" sz="1200" kern="1200" dirty="0">
                          <a:solidFill>
                            <a:schemeClr val="tx1"/>
                          </a:solidFill>
                          <a:effectLst/>
                        </a:rPr>
                        <a:t>Discussing upon finding the datasets and planned to work on cleaning dataset.</a:t>
                      </a:r>
                    </a:p>
                  </a:txBody>
                  <a:tcPr marL="0" marR="0" marT="0" marB="0" anchor="ctr">
                    <a:solidFill>
                      <a:schemeClr val="bg2">
                        <a:lumMod val="90000"/>
                      </a:schemeClr>
                    </a:solidFill>
                  </a:tcPr>
                </a:tc>
                <a:tc>
                  <a:txBody>
                    <a:bodyPr/>
                    <a:lstStyle/>
                    <a:p>
                      <a:pPr marL="0" lvl="0" algn="l">
                        <a:spcBef>
                          <a:spcPts val="0"/>
                        </a:spcBef>
                        <a:spcAft>
                          <a:spcPts val="0"/>
                        </a:spcAft>
                        <a:buNone/>
                      </a:pPr>
                      <a:r>
                        <a:rPr lang="en-IN" sz="1200" kern="1200" dirty="0">
                          <a:solidFill>
                            <a:schemeClr val="tx1"/>
                          </a:solidFill>
                          <a:effectLst/>
                        </a:rPr>
                        <a:t>Discussion on searching different datasets and tasks assigned for each team members</a:t>
                      </a:r>
                      <a:endParaRPr lang="en-US" sz="1200" dirty="0">
                        <a:solidFill>
                          <a:schemeClr val="tx1"/>
                        </a:solidFill>
                      </a:endParaRPr>
                    </a:p>
                  </a:txBody>
                  <a:tcPr marL="0" marR="0" marT="0" marB="0" anchor="ctr">
                    <a:solidFill>
                      <a:schemeClr val="bg2">
                        <a:lumMod val="90000"/>
                      </a:schemeClr>
                    </a:solidFill>
                  </a:tcPr>
                </a:tc>
                <a:extLst>
                  <a:ext uri="{0D108BD9-81ED-4DB2-BD59-A6C34878D82A}">
                    <a16:rowId xmlns:a16="http://schemas.microsoft.com/office/drawing/2014/main" val="1221761500"/>
                  </a:ext>
                </a:extLst>
              </a:tr>
              <a:tr h="1404465">
                <a:tc>
                  <a:txBody>
                    <a:bodyPr/>
                    <a:lstStyle/>
                    <a:p>
                      <a:pPr marL="0" lvl="0" algn="ctr">
                        <a:spcBef>
                          <a:spcPts val="0"/>
                        </a:spcBef>
                        <a:spcAft>
                          <a:spcPts val="0"/>
                        </a:spcAft>
                        <a:buNone/>
                      </a:pPr>
                      <a:r>
                        <a:rPr lang="en-IN" sz="1200" kern="1200" dirty="0">
                          <a:solidFill>
                            <a:schemeClr val="tx1"/>
                          </a:solidFill>
                          <a:effectLst/>
                        </a:rPr>
                        <a:t>4</a:t>
                      </a:r>
                    </a:p>
                  </a:txBody>
                  <a:tcPr marL="0" marR="0" marT="0" marB="0" anchor="ctr">
                    <a:solidFill>
                      <a:schemeClr val="bg2">
                        <a:lumMod val="90000"/>
                      </a:schemeClr>
                    </a:solidFill>
                  </a:tcPr>
                </a:tc>
                <a:tc>
                  <a:txBody>
                    <a:bodyPr/>
                    <a:lstStyle/>
                    <a:p>
                      <a:pPr marL="0" lvl="0" algn="l">
                        <a:spcBef>
                          <a:spcPts val="0"/>
                        </a:spcBef>
                        <a:spcAft>
                          <a:spcPts val="0"/>
                        </a:spcAft>
                        <a:buNone/>
                      </a:pPr>
                      <a:r>
                        <a:rPr lang="en-IN" sz="1200" kern="1200" dirty="0">
                          <a:solidFill>
                            <a:schemeClr val="tx1"/>
                          </a:solidFill>
                          <a:effectLst/>
                        </a:rPr>
                        <a:t>19-09-2023</a:t>
                      </a:r>
                      <a:endParaRPr lang="en-US" sz="1200" dirty="0">
                        <a:solidFill>
                          <a:schemeClr val="tx1"/>
                        </a:solidFill>
                      </a:endParaRPr>
                    </a:p>
                  </a:txBody>
                  <a:tcPr marL="0" marR="0" marT="0" marB="0" anchor="ctr">
                    <a:solidFill>
                      <a:schemeClr val="bg2">
                        <a:lumMod val="90000"/>
                      </a:schemeClr>
                    </a:solidFill>
                  </a:tcPr>
                </a:tc>
                <a:tc>
                  <a:txBody>
                    <a:bodyPr/>
                    <a:lstStyle/>
                    <a:p>
                      <a:pPr marL="0" lvl="0" algn="l">
                        <a:spcBef>
                          <a:spcPts val="0"/>
                        </a:spcBef>
                        <a:spcAft>
                          <a:spcPts val="0"/>
                        </a:spcAft>
                        <a:buNone/>
                      </a:pPr>
                      <a:r>
                        <a:rPr lang="en-IN" sz="1200" b="0" i="0" u="none" strike="noStrike" kern="1200" noProof="0" dirty="0">
                          <a:solidFill>
                            <a:schemeClr val="tx1"/>
                          </a:solidFill>
                          <a:effectLst/>
                          <a:latin typeface="Calibri"/>
                        </a:rPr>
                        <a:t>1. Namood-e-Sehar</a:t>
                      </a:r>
                      <a:endParaRPr lang="en-US" sz="1200" dirty="0">
                        <a:solidFill>
                          <a:schemeClr val="tx1"/>
                        </a:solidFill>
                      </a:endParaRPr>
                    </a:p>
                    <a:p>
                      <a:pPr marL="0" lvl="0" algn="l">
                        <a:spcBef>
                          <a:spcPts val="0"/>
                        </a:spcBef>
                        <a:spcAft>
                          <a:spcPts val="0"/>
                        </a:spcAft>
                        <a:buNone/>
                      </a:pPr>
                      <a:r>
                        <a:rPr lang="en-IN" sz="1200" b="0" i="0" u="none" strike="noStrike" kern="1200" noProof="0" dirty="0">
                          <a:solidFill>
                            <a:schemeClr val="tx1"/>
                          </a:solidFill>
                          <a:effectLst/>
                          <a:latin typeface="Calibri"/>
                        </a:rPr>
                        <a:t>2. Omar Mukhtar</a:t>
                      </a:r>
                      <a:endParaRPr lang="en-IN" sz="1200" b="0" i="0" u="none" strike="noStrike" noProof="0" dirty="0">
                        <a:solidFill>
                          <a:schemeClr val="tx1"/>
                        </a:solidFill>
                        <a:latin typeface="Calibri"/>
                      </a:endParaRPr>
                    </a:p>
                    <a:p>
                      <a:pPr marL="0" lvl="0" algn="l">
                        <a:spcBef>
                          <a:spcPts val="0"/>
                        </a:spcBef>
                        <a:spcAft>
                          <a:spcPts val="0"/>
                        </a:spcAft>
                        <a:buNone/>
                      </a:pPr>
                      <a:r>
                        <a:rPr lang="en-IN" sz="1200" b="0" i="0" u="none" strike="noStrike" kern="1200" noProof="0" dirty="0">
                          <a:solidFill>
                            <a:schemeClr val="tx1"/>
                          </a:solidFill>
                          <a:effectLst/>
                          <a:latin typeface="Calibri"/>
                        </a:rPr>
                        <a:t>3. Annee Amitkumar Mahida</a:t>
                      </a:r>
                      <a:endParaRPr lang="en-IN" sz="1200" dirty="0">
                        <a:solidFill>
                          <a:schemeClr val="tx1"/>
                        </a:solidFill>
                      </a:endParaRPr>
                    </a:p>
                    <a:p>
                      <a:pPr marL="0" lvl="0" algn="l">
                        <a:spcBef>
                          <a:spcPts val="0"/>
                        </a:spcBef>
                        <a:spcAft>
                          <a:spcPts val="0"/>
                        </a:spcAft>
                        <a:buNone/>
                      </a:pPr>
                      <a:r>
                        <a:rPr lang="en-IN" sz="1200" b="0" i="0" u="none" strike="noStrike" kern="1200" noProof="0" dirty="0">
                          <a:solidFill>
                            <a:schemeClr val="tx1"/>
                          </a:solidFill>
                          <a:effectLst/>
                          <a:latin typeface="Calibri"/>
                        </a:rPr>
                        <a:t>4. Aravind Pradeep </a:t>
                      </a:r>
                      <a:r>
                        <a:rPr lang="en-IN" sz="1200" b="0" i="0" u="none" strike="noStrike" kern="1200" noProof="0" dirty="0" err="1">
                          <a:solidFill>
                            <a:schemeClr val="tx1"/>
                          </a:solidFill>
                          <a:effectLst/>
                          <a:latin typeface="Calibri"/>
                        </a:rPr>
                        <a:t>Kunnel</a:t>
                      </a:r>
                      <a:endParaRPr lang="en-IN" sz="1200" b="0" i="0" u="none" strike="noStrike" kern="1200" noProof="0" dirty="0">
                        <a:solidFill>
                          <a:schemeClr val="tx1"/>
                        </a:solidFill>
                        <a:effectLst/>
                        <a:latin typeface="Calibri"/>
                      </a:endParaRPr>
                    </a:p>
                  </a:txBody>
                  <a:tcPr marL="0" marR="0" marT="0" marB="0" anchor="ctr">
                    <a:solidFill>
                      <a:schemeClr val="bg2">
                        <a:lumMod val="90000"/>
                      </a:schemeClr>
                    </a:solidFill>
                  </a:tcPr>
                </a:tc>
                <a:tc>
                  <a:txBody>
                    <a:bodyPr/>
                    <a:lstStyle/>
                    <a:p>
                      <a:pPr marL="0" lvl="0" algn="l">
                        <a:spcBef>
                          <a:spcPts val="0"/>
                        </a:spcBef>
                        <a:spcAft>
                          <a:spcPts val="0"/>
                        </a:spcAft>
                        <a:buNone/>
                      </a:pPr>
                      <a:r>
                        <a:rPr lang="en-IN" sz="1200" kern="1200" dirty="0">
                          <a:solidFill>
                            <a:schemeClr val="tx1"/>
                          </a:solidFill>
                          <a:effectLst/>
                        </a:rPr>
                        <a:t>Online (MS Teams)</a:t>
                      </a:r>
                      <a:endParaRPr lang="en-US" sz="1200" dirty="0">
                        <a:solidFill>
                          <a:schemeClr val="tx1"/>
                        </a:solidFill>
                      </a:endParaRPr>
                    </a:p>
                  </a:txBody>
                  <a:tcPr marL="0" marR="0" marT="0" marB="0" anchor="ctr">
                    <a:solidFill>
                      <a:schemeClr val="bg2">
                        <a:lumMod val="90000"/>
                      </a:schemeClr>
                    </a:solidFill>
                  </a:tcPr>
                </a:tc>
                <a:tc>
                  <a:txBody>
                    <a:bodyPr/>
                    <a:lstStyle/>
                    <a:p>
                      <a:pPr marL="0" lvl="0" algn="l">
                        <a:spcBef>
                          <a:spcPts val="0"/>
                        </a:spcBef>
                        <a:spcAft>
                          <a:spcPts val="0"/>
                        </a:spcAft>
                        <a:buNone/>
                      </a:pPr>
                      <a:r>
                        <a:rPr lang="en-IN" sz="1200" kern="1200" dirty="0">
                          <a:solidFill>
                            <a:schemeClr val="tx1"/>
                          </a:solidFill>
                          <a:effectLst/>
                        </a:rPr>
                        <a:t>Discussing upon finding the datasets and assigning tasks for team members</a:t>
                      </a:r>
                      <a:endParaRPr lang="en-US" sz="1200" dirty="0">
                        <a:solidFill>
                          <a:schemeClr val="tx1"/>
                        </a:solidFill>
                      </a:endParaRPr>
                    </a:p>
                  </a:txBody>
                  <a:tcPr marL="0" marR="0" marT="0" marB="0" anchor="ctr">
                    <a:solidFill>
                      <a:schemeClr val="bg2">
                        <a:lumMod val="90000"/>
                      </a:schemeClr>
                    </a:solidFill>
                  </a:tcPr>
                </a:tc>
                <a:tc>
                  <a:txBody>
                    <a:bodyPr/>
                    <a:lstStyle/>
                    <a:p>
                      <a:pPr marL="0" lvl="0" algn="l" rtl="0">
                        <a:spcBef>
                          <a:spcPts val="0"/>
                        </a:spcBef>
                        <a:spcAft>
                          <a:spcPts val="0"/>
                        </a:spcAft>
                        <a:buNone/>
                      </a:pPr>
                      <a:r>
                        <a:rPr lang="en-IN" sz="1200" kern="1200" dirty="0">
                          <a:solidFill>
                            <a:schemeClr val="tx1"/>
                          </a:solidFill>
                          <a:effectLst/>
                        </a:rPr>
                        <a:t>Found out dataset and cleansed the dataset.</a:t>
                      </a:r>
                    </a:p>
                  </a:txBody>
                  <a:tcPr marL="0" marR="0" marT="0" marB="0" anchor="ctr">
                    <a:solidFill>
                      <a:schemeClr val="bg2">
                        <a:lumMod val="90000"/>
                      </a:schemeClr>
                    </a:solidFill>
                  </a:tcPr>
                </a:tc>
                <a:extLst>
                  <a:ext uri="{0D108BD9-81ED-4DB2-BD59-A6C34878D82A}">
                    <a16:rowId xmlns:a16="http://schemas.microsoft.com/office/drawing/2014/main" val="709148585"/>
                  </a:ext>
                </a:extLst>
              </a:tr>
              <a:tr h="1404465">
                <a:tc>
                  <a:txBody>
                    <a:bodyPr/>
                    <a:lstStyle/>
                    <a:p>
                      <a:pPr marL="0" lvl="0" algn="ctr">
                        <a:spcBef>
                          <a:spcPts val="0"/>
                        </a:spcBef>
                        <a:spcAft>
                          <a:spcPts val="0"/>
                        </a:spcAft>
                        <a:buNone/>
                      </a:pPr>
                      <a:r>
                        <a:rPr lang="en-IN" sz="1200" kern="1200" dirty="0">
                          <a:solidFill>
                            <a:schemeClr val="tx1"/>
                          </a:solidFill>
                          <a:effectLst/>
                        </a:rPr>
                        <a:t>5</a:t>
                      </a:r>
                    </a:p>
                  </a:txBody>
                  <a:tcPr marL="0" marR="0" marT="0" marB="0" anchor="ctr">
                    <a:solidFill>
                      <a:schemeClr val="bg2">
                        <a:lumMod val="90000"/>
                      </a:schemeClr>
                    </a:solidFill>
                  </a:tcPr>
                </a:tc>
                <a:tc>
                  <a:txBody>
                    <a:bodyPr/>
                    <a:lstStyle/>
                    <a:p>
                      <a:pPr marL="0" lvl="0" algn="l">
                        <a:spcBef>
                          <a:spcPts val="0"/>
                        </a:spcBef>
                        <a:spcAft>
                          <a:spcPts val="0"/>
                        </a:spcAft>
                        <a:buNone/>
                      </a:pPr>
                      <a:r>
                        <a:rPr lang="en-US" sz="1200" dirty="0">
                          <a:solidFill>
                            <a:schemeClr val="tx1"/>
                          </a:solidFill>
                        </a:rPr>
                        <a:t>20-09-2023</a:t>
                      </a:r>
                    </a:p>
                  </a:txBody>
                  <a:tcPr marL="0" marR="0" marT="0" marB="0" anchor="ct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1. Namood-e-Sehar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2. Omar Mukhtar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3. Richard </a:t>
                      </a:r>
                      <a:r>
                        <a:rPr kumimoji="0" lang="en-IN" sz="1200" b="0" i="0" u="none" strike="noStrike" kern="1200" cap="none" spc="0" normalizeH="0" baseline="0" noProof="0" dirty="0" err="1">
                          <a:ln>
                            <a:noFill/>
                          </a:ln>
                          <a:solidFill>
                            <a:schemeClr val="tx1"/>
                          </a:solidFill>
                          <a:effectLst/>
                          <a:uLnTx/>
                          <a:uFillTx/>
                          <a:latin typeface="+mn-lt"/>
                          <a:ea typeface="+mn-ea"/>
                          <a:cs typeface="+mn-cs"/>
                        </a:rPr>
                        <a:t>Lambroff</a:t>
                      </a:r>
                      <a:endParaRPr kumimoji="0" lang="en-IN"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4. </a:t>
                      </a:r>
                      <a:r>
                        <a:rPr kumimoji="0" lang="en-IN" sz="1200" b="0" i="0" u="none" strike="noStrike" kern="1200" cap="none" spc="0" normalizeH="0" baseline="0" noProof="0" dirty="0" err="1">
                          <a:ln>
                            <a:noFill/>
                          </a:ln>
                          <a:solidFill>
                            <a:schemeClr val="tx1"/>
                          </a:solidFill>
                          <a:effectLst/>
                          <a:uLnTx/>
                          <a:uFillTx/>
                          <a:latin typeface="+mn-lt"/>
                          <a:ea typeface="+mn-ea"/>
                          <a:cs typeface="+mn-cs"/>
                        </a:rPr>
                        <a:t>Annee</a:t>
                      </a:r>
                      <a:r>
                        <a:rPr kumimoji="0" lang="en-IN" sz="1200" b="0" i="0" u="none" strike="noStrike" kern="1200" cap="none" spc="0" normalizeH="0" baseline="0" noProof="0" dirty="0">
                          <a:ln>
                            <a:noFill/>
                          </a:ln>
                          <a:solidFill>
                            <a:schemeClr val="tx1"/>
                          </a:solidFill>
                          <a:effectLst/>
                          <a:uLnTx/>
                          <a:uFillTx/>
                          <a:latin typeface="+mn-lt"/>
                          <a:ea typeface="+mn-ea"/>
                          <a:cs typeface="+mn-cs"/>
                        </a:rPr>
                        <a:t> </a:t>
                      </a:r>
                      <a:r>
                        <a:rPr kumimoji="0" lang="en-IN" sz="1200" b="0" i="0" u="none" strike="noStrike" kern="1200" cap="none" spc="0" normalizeH="0" baseline="0" noProof="0" dirty="0" err="1">
                          <a:ln>
                            <a:noFill/>
                          </a:ln>
                          <a:solidFill>
                            <a:schemeClr val="tx1"/>
                          </a:solidFill>
                          <a:effectLst/>
                          <a:uLnTx/>
                          <a:uFillTx/>
                          <a:latin typeface="+mn-lt"/>
                          <a:ea typeface="+mn-ea"/>
                          <a:cs typeface="+mn-cs"/>
                        </a:rPr>
                        <a:t>Amitkumar</a:t>
                      </a:r>
                      <a:r>
                        <a:rPr kumimoji="0" lang="en-IN" sz="1200" b="0" i="0" u="none" strike="noStrike" kern="1200" cap="none" spc="0" normalizeH="0" baseline="0" noProof="0" dirty="0">
                          <a:ln>
                            <a:noFill/>
                          </a:ln>
                          <a:solidFill>
                            <a:schemeClr val="tx1"/>
                          </a:solidFill>
                          <a:effectLst/>
                          <a:uLnTx/>
                          <a:uFillTx/>
                          <a:latin typeface="+mn-lt"/>
                          <a:ea typeface="+mn-ea"/>
                          <a:cs typeface="+mn-cs"/>
                        </a:rPr>
                        <a:t> </a:t>
                      </a:r>
                      <a:r>
                        <a:rPr kumimoji="0" lang="en-IN" sz="1200" b="0" i="0" u="none" strike="noStrike" kern="1200" cap="none" spc="0" normalizeH="0" baseline="0" noProof="0" dirty="0" err="1">
                          <a:ln>
                            <a:noFill/>
                          </a:ln>
                          <a:solidFill>
                            <a:schemeClr val="tx1"/>
                          </a:solidFill>
                          <a:effectLst/>
                          <a:uLnTx/>
                          <a:uFillTx/>
                          <a:latin typeface="+mn-lt"/>
                          <a:ea typeface="+mn-ea"/>
                          <a:cs typeface="+mn-cs"/>
                        </a:rPr>
                        <a:t>Mahida</a:t>
                      </a:r>
                      <a:endParaRPr kumimoji="0" lang="en-IN"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5. Aravind Pradeep </a:t>
                      </a:r>
                      <a:r>
                        <a:rPr kumimoji="0" lang="en-IN" sz="1200" b="0" i="0" u="none" strike="noStrike" kern="1200" cap="none" spc="0" normalizeH="0" baseline="0" noProof="0" dirty="0" err="1">
                          <a:ln>
                            <a:noFill/>
                          </a:ln>
                          <a:solidFill>
                            <a:schemeClr val="tx1"/>
                          </a:solidFill>
                          <a:effectLst/>
                          <a:uLnTx/>
                          <a:uFillTx/>
                          <a:latin typeface="+mn-lt"/>
                          <a:ea typeface="+mn-ea"/>
                          <a:cs typeface="+mn-cs"/>
                        </a:rPr>
                        <a:t>Kunnel</a:t>
                      </a:r>
                      <a:endParaRPr kumimoji="0" lang="en-IN" sz="1200" b="0" i="0" u="none" strike="noStrike" kern="1200" cap="none" spc="0" normalizeH="0" baseline="0" noProof="0" dirty="0">
                        <a:ln>
                          <a:noFill/>
                        </a:ln>
                        <a:solidFill>
                          <a:schemeClr val="tx1"/>
                        </a:solidFill>
                        <a:effectLst/>
                        <a:uLnTx/>
                        <a:uFillTx/>
                        <a:latin typeface="+mn-lt"/>
                        <a:ea typeface="+mn-ea"/>
                        <a:cs typeface="+mn-cs"/>
                      </a:endParaRPr>
                    </a:p>
                    <a:p>
                      <a:pPr marL="0" lvl="0" algn="l">
                        <a:spcBef>
                          <a:spcPts val="0"/>
                        </a:spcBef>
                        <a:spcAft>
                          <a:spcPts val="0"/>
                        </a:spcAft>
                        <a:buNone/>
                      </a:pPr>
                      <a:endParaRPr lang="en-IN" sz="1200" b="0" i="0" u="none" strike="noStrike" kern="1200" noProof="0" dirty="0">
                        <a:solidFill>
                          <a:schemeClr val="tx1"/>
                        </a:solidFill>
                        <a:effectLst/>
                        <a:latin typeface="Calibri"/>
                      </a:endParaRPr>
                    </a:p>
                  </a:txBody>
                  <a:tcPr marL="0" marR="0" marT="0" marB="0" anchor="ctr">
                    <a:solidFill>
                      <a:schemeClr val="bg2">
                        <a:lumMod val="90000"/>
                      </a:schemeClr>
                    </a:solidFill>
                  </a:tcPr>
                </a:tc>
                <a:tc>
                  <a:txBody>
                    <a:bodyPr/>
                    <a:lstStyle/>
                    <a:p>
                      <a:pPr marL="0" lvl="0" algn="l">
                        <a:spcBef>
                          <a:spcPts val="0"/>
                        </a:spcBef>
                        <a:spcAft>
                          <a:spcPts val="0"/>
                        </a:spcAft>
                        <a:buNone/>
                      </a:pPr>
                      <a:endParaRPr lang="en-US" sz="1200" dirty="0">
                        <a:solidFill>
                          <a:schemeClr val="tx1"/>
                        </a:solidFill>
                      </a:endParaRPr>
                    </a:p>
                  </a:txBody>
                  <a:tcPr marL="0" marR="0" marT="0" marB="0" anchor="ctr">
                    <a:solidFill>
                      <a:schemeClr val="bg2">
                        <a:lumMod val="90000"/>
                      </a:schemeClr>
                    </a:solidFill>
                  </a:tcPr>
                </a:tc>
                <a:tc>
                  <a:txBody>
                    <a:bodyPr/>
                    <a:lstStyle/>
                    <a:p>
                      <a:pPr marL="0" lvl="0" algn="l">
                        <a:spcBef>
                          <a:spcPts val="0"/>
                        </a:spcBef>
                        <a:spcAft>
                          <a:spcPts val="0"/>
                        </a:spcAft>
                        <a:buNone/>
                      </a:pPr>
                      <a:endParaRPr lang="en-US" sz="1200" dirty="0">
                        <a:solidFill>
                          <a:schemeClr val="tx1"/>
                        </a:solidFill>
                      </a:endParaRPr>
                    </a:p>
                  </a:txBody>
                  <a:tcPr marL="0" marR="0" marT="0" marB="0" anchor="ctr">
                    <a:solidFill>
                      <a:schemeClr val="bg2">
                        <a:lumMod val="90000"/>
                      </a:schemeClr>
                    </a:solidFill>
                  </a:tcPr>
                </a:tc>
                <a:tc>
                  <a:txBody>
                    <a:bodyPr/>
                    <a:lstStyle/>
                    <a:p>
                      <a:pPr marL="0" lvl="0" algn="l" rtl="0">
                        <a:spcBef>
                          <a:spcPts val="0"/>
                        </a:spcBef>
                        <a:spcAft>
                          <a:spcPts val="0"/>
                        </a:spcAft>
                        <a:buNone/>
                      </a:pPr>
                      <a:endParaRPr lang="en-IN" sz="1200" kern="1200" dirty="0">
                        <a:solidFill>
                          <a:schemeClr val="tx1"/>
                        </a:solidFill>
                        <a:effectLst/>
                      </a:endParaRPr>
                    </a:p>
                  </a:txBody>
                  <a:tcPr marL="0" marR="0" marT="0" marB="0" anchor="ctr">
                    <a:solidFill>
                      <a:schemeClr val="bg2">
                        <a:lumMod val="90000"/>
                      </a:schemeClr>
                    </a:solidFill>
                  </a:tcPr>
                </a:tc>
                <a:extLst>
                  <a:ext uri="{0D108BD9-81ED-4DB2-BD59-A6C34878D82A}">
                    <a16:rowId xmlns:a16="http://schemas.microsoft.com/office/drawing/2014/main" val="2620953309"/>
                  </a:ext>
                </a:extLst>
              </a:tr>
            </a:tbl>
          </a:graphicData>
        </a:graphic>
      </p:graphicFrame>
    </p:spTree>
    <p:extLst>
      <p:ext uri="{BB962C8B-B14F-4D97-AF65-F5344CB8AC3E}">
        <p14:creationId xmlns:p14="http://schemas.microsoft.com/office/powerpoint/2010/main" val="357418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extBox 12"/>
          <p:cNvSpPr txBox="1"/>
          <p:nvPr/>
        </p:nvSpPr>
        <p:spPr>
          <a:xfrm>
            <a:off x="2476480" y="332092"/>
            <a:ext cx="13339860" cy="1585755"/>
          </a:xfrm>
          <a:prstGeom prst="rect">
            <a:avLst/>
          </a:prstGeom>
        </p:spPr>
        <p:txBody>
          <a:bodyPr wrap="square" lIns="0" tIns="0" rIns="0" bIns="0" rtlCol="0" anchor="t">
            <a:spAutoFit/>
          </a:bodyPr>
          <a:lstStyle/>
          <a:p>
            <a:pPr>
              <a:lnSpc>
                <a:spcPts val="14400"/>
              </a:lnSpc>
            </a:pPr>
            <a:r>
              <a:rPr lang="en-US" sz="6000" spc="-144" dirty="0">
                <a:solidFill>
                  <a:srgbClr val="FFFEE6"/>
                </a:solidFill>
                <a:latin typeface="Glacial Indifference"/>
              </a:rPr>
              <a:t>COMMUNCATION AND TEAM MEETINGS</a:t>
            </a:r>
            <a:endParaRPr lang="en-US" dirty="0"/>
          </a:p>
        </p:txBody>
      </p:sp>
      <p:graphicFrame>
        <p:nvGraphicFramePr>
          <p:cNvPr id="4" name="Table 3">
            <a:extLst>
              <a:ext uri="{FF2B5EF4-FFF2-40B4-BE49-F238E27FC236}">
                <a16:creationId xmlns:a16="http://schemas.microsoft.com/office/drawing/2014/main" id="{9ECBBB58-9227-25CE-0038-8ABF812604A2}"/>
              </a:ext>
            </a:extLst>
          </p:cNvPr>
          <p:cNvGraphicFramePr>
            <a:graphicFrameLocks noGrp="1"/>
          </p:cNvGraphicFramePr>
          <p:nvPr>
            <p:extLst>
              <p:ext uri="{D42A27DB-BD31-4B8C-83A1-F6EECF244321}">
                <p14:modId xmlns:p14="http://schemas.microsoft.com/office/powerpoint/2010/main" val="592235895"/>
              </p:ext>
            </p:extLst>
          </p:nvPr>
        </p:nvGraphicFramePr>
        <p:xfrm>
          <a:off x="1300480" y="2194560"/>
          <a:ext cx="15704086" cy="7477795"/>
        </p:xfrm>
        <a:graphic>
          <a:graphicData uri="http://schemas.openxmlformats.org/drawingml/2006/table">
            <a:tbl>
              <a:tblPr firstRow="1" bandRow="1">
                <a:tableStyleId>{F5AB1C69-6EDB-4FF4-983F-18BD219EF322}</a:tableStyleId>
              </a:tblPr>
              <a:tblGrid>
                <a:gridCol w="493712">
                  <a:extLst>
                    <a:ext uri="{9D8B030D-6E8A-4147-A177-3AD203B41FA5}">
                      <a16:colId xmlns:a16="http://schemas.microsoft.com/office/drawing/2014/main" val="3709133914"/>
                    </a:ext>
                  </a:extLst>
                </a:gridCol>
                <a:gridCol w="1953279">
                  <a:extLst>
                    <a:ext uri="{9D8B030D-6E8A-4147-A177-3AD203B41FA5}">
                      <a16:colId xmlns:a16="http://schemas.microsoft.com/office/drawing/2014/main" val="2023627250"/>
                    </a:ext>
                  </a:extLst>
                </a:gridCol>
                <a:gridCol w="3497003">
                  <a:extLst>
                    <a:ext uri="{9D8B030D-6E8A-4147-A177-3AD203B41FA5}">
                      <a16:colId xmlns:a16="http://schemas.microsoft.com/office/drawing/2014/main" val="438788838"/>
                    </a:ext>
                  </a:extLst>
                </a:gridCol>
                <a:gridCol w="2016290">
                  <a:extLst>
                    <a:ext uri="{9D8B030D-6E8A-4147-A177-3AD203B41FA5}">
                      <a16:colId xmlns:a16="http://schemas.microsoft.com/office/drawing/2014/main" val="172353934"/>
                    </a:ext>
                  </a:extLst>
                </a:gridCol>
                <a:gridCol w="3623021">
                  <a:extLst>
                    <a:ext uri="{9D8B030D-6E8A-4147-A177-3AD203B41FA5}">
                      <a16:colId xmlns:a16="http://schemas.microsoft.com/office/drawing/2014/main" val="4157717522"/>
                    </a:ext>
                  </a:extLst>
                </a:gridCol>
                <a:gridCol w="4120781">
                  <a:extLst>
                    <a:ext uri="{9D8B030D-6E8A-4147-A177-3AD203B41FA5}">
                      <a16:colId xmlns:a16="http://schemas.microsoft.com/office/drawing/2014/main" val="564589387"/>
                    </a:ext>
                  </a:extLst>
                </a:gridCol>
              </a:tblGrid>
              <a:tr h="398409">
                <a:tc>
                  <a:txBody>
                    <a:bodyPr/>
                    <a:lstStyle/>
                    <a:p>
                      <a:pPr marL="0" algn="ctr" rtl="0" eaLnBrk="1" latinLnBrk="0" hangingPunct="1">
                        <a:spcBef>
                          <a:spcPts val="0"/>
                        </a:spcBef>
                        <a:spcAft>
                          <a:spcPts val="0"/>
                        </a:spcAft>
                      </a:pPr>
                      <a:r>
                        <a:rPr lang="en-IN" sz="1200" kern="1200" dirty="0" err="1">
                          <a:solidFill>
                            <a:srgbClr val="FFFFFF"/>
                          </a:solidFill>
                          <a:effectLst/>
                        </a:rPr>
                        <a:t>S.No</a:t>
                      </a:r>
                      <a:endParaRPr lang="en-IN" sz="1200" dirty="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Date</a:t>
                      </a:r>
                      <a:endParaRPr lang="en-IN" sz="120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Attendees</a:t>
                      </a:r>
                      <a:endParaRPr lang="en-IN" sz="120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Medium</a:t>
                      </a:r>
                      <a:endParaRPr lang="en-IN" sz="120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Agenda</a:t>
                      </a:r>
                      <a:endParaRPr lang="en-IN" sz="120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Result</a:t>
                      </a:r>
                      <a:endParaRPr lang="en-IN" sz="1200" dirty="0">
                        <a:effectLst/>
                      </a:endParaRPr>
                    </a:p>
                  </a:txBody>
                  <a:tcPr marL="0" marR="0" marT="0" marB="0" anchor="ctr">
                    <a:solidFill>
                      <a:schemeClr val="bg2">
                        <a:lumMod val="50000"/>
                      </a:schemeClr>
                    </a:solidFill>
                  </a:tcPr>
                </a:tc>
                <a:extLst>
                  <a:ext uri="{0D108BD9-81ED-4DB2-BD59-A6C34878D82A}">
                    <a16:rowId xmlns:a16="http://schemas.microsoft.com/office/drawing/2014/main" val="810969522"/>
                  </a:ext>
                </a:extLst>
              </a:tr>
              <a:tr h="1658070">
                <a:tc>
                  <a:txBody>
                    <a:bodyPr/>
                    <a:lstStyle/>
                    <a:p>
                      <a:pPr algn="ctr" fontAlgn="base"/>
                      <a:r>
                        <a:rPr lang="en-IN" sz="1200" b="0" i="0" dirty="0">
                          <a:solidFill>
                            <a:schemeClr val="tx1"/>
                          </a:solidFill>
                          <a:effectLst/>
                        </a:rPr>
                        <a:t>6</a:t>
                      </a:r>
                    </a:p>
                  </a:txBody>
                  <a:tcPr marL="44368" marR="44368" marT="22184" marB="22184" anchor="ctr">
                    <a:solidFill>
                      <a:schemeClr val="bg2">
                        <a:lumMod val="90000"/>
                      </a:schemeClr>
                    </a:solidFill>
                  </a:tcPr>
                </a:tc>
                <a:tc>
                  <a:txBody>
                    <a:bodyPr/>
                    <a:lstStyle/>
                    <a:p>
                      <a:pPr algn="l" fontAlgn="base"/>
                      <a:r>
                        <a:rPr lang="en-IN" sz="1200" b="0" i="0" dirty="0">
                          <a:solidFill>
                            <a:schemeClr val="tx1"/>
                          </a:solidFill>
                          <a:effectLst/>
                        </a:rPr>
                        <a:t>21-09-2023</a:t>
                      </a:r>
                    </a:p>
                  </a:txBody>
                  <a:tcPr marL="44368" marR="44368" marT="22184" marB="22184" anchor="ctr">
                    <a:solidFill>
                      <a:schemeClr val="bg2">
                        <a:lumMod val="90000"/>
                      </a:schemeClr>
                    </a:solidFill>
                  </a:tcPr>
                </a:tc>
                <a:tc>
                  <a:txBody>
                    <a:bodyPr/>
                    <a:lstStyle/>
                    <a:p>
                      <a:pPr algn="l" fontAlgn="base"/>
                      <a:r>
                        <a:rPr lang="en-IN" sz="1200" b="0" i="0" dirty="0">
                          <a:solidFill>
                            <a:schemeClr val="tx1"/>
                          </a:solidFill>
                          <a:effectLst/>
                        </a:rPr>
                        <a:t>1.Namood-e-sehar</a:t>
                      </a:r>
                    </a:p>
                    <a:p>
                      <a:pPr algn="l" fontAlgn="base"/>
                      <a:r>
                        <a:rPr lang="en-IN" sz="1200" b="0" i="0" dirty="0">
                          <a:solidFill>
                            <a:schemeClr val="tx1"/>
                          </a:solidFill>
                          <a:effectLst/>
                        </a:rPr>
                        <a:t>2.Omar Mukhtar</a:t>
                      </a:r>
                    </a:p>
                    <a:p>
                      <a:pPr algn="l" fontAlgn="base"/>
                      <a:r>
                        <a:rPr lang="en-IN" sz="1200" b="0" i="0" dirty="0">
                          <a:solidFill>
                            <a:schemeClr val="tx1"/>
                          </a:solidFill>
                          <a:effectLst/>
                        </a:rPr>
                        <a:t>3. Anne </a:t>
                      </a:r>
                      <a:r>
                        <a:rPr lang="en-IN" sz="1200" b="0" i="0" dirty="0" err="1">
                          <a:solidFill>
                            <a:schemeClr val="tx1"/>
                          </a:solidFill>
                          <a:effectLst/>
                        </a:rPr>
                        <a:t>Amitkumar</a:t>
                      </a:r>
                      <a:r>
                        <a:rPr lang="en-IN" sz="1200" b="0" i="0" dirty="0">
                          <a:solidFill>
                            <a:schemeClr val="tx1"/>
                          </a:solidFill>
                          <a:effectLst/>
                        </a:rPr>
                        <a:t> </a:t>
                      </a:r>
                      <a:r>
                        <a:rPr lang="en-IN" sz="1200" b="0" i="0" dirty="0" err="1">
                          <a:solidFill>
                            <a:schemeClr val="tx1"/>
                          </a:solidFill>
                          <a:effectLst/>
                        </a:rPr>
                        <a:t>Mahida</a:t>
                      </a:r>
                      <a:endParaRPr lang="en-IN" sz="1200" b="0" i="0" dirty="0">
                        <a:solidFill>
                          <a:schemeClr val="tx1"/>
                        </a:solidFill>
                        <a:effectLst/>
                      </a:endParaRPr>
                    </a:p>
                    <a:p>
                      <a:pPr algn="l" fontAlgn="base"/>
                      <a:r>
                        <a:rPr lang="en-IN" sz="1200" b="0" i="0" dirty="0">
                          <a:solidFill>
                            <a:schemeClr val="tx1"/>
                          </a:solidFill>
                          <a:effectLst/>
                        </a:rPr>
                        <a:t>4 Aravind Pradeep </a:t>
                      </a:r>
                      <a:r>
                        <a:rPr lang="en-IN" sz="1200" b="0" i="0" dirty="0" err="1">
                          <a:solidFill>
                            <a:schemeClr val="tx1"/>
                          </a:solidFill>
                          <a:effectLst/>
                        </a:rPr>
                        <a:t>Kunnel</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IN" sz="1200" b="0" i="0" dirty="0">
                          <a:solidFill>
                            <a:schemeClr val="tx1"/>
                          </a:solidFill>
                          <a:effectLst/>
                        </a:rPr>
                        <a:t>Online (WhatsApp) </a:t>
                      </a:r>
                    </a:p>
                  </a:txBody>
                  <a:tcPr marL="44368" marR="44368" marT="22184" marB="22184" anchor="ctr">
                    <a:solidFill>
                      <a:schemeClr val="bg2">
                        <a:lumMod val="90000"/>
                      </a:schemeClr>
                    </a:solidFill>
                  </a:tcPr>
                </a:tc>
                <a:tc>
                  <a:txBody>
                    <a:bodyPr/>
                    <a:lstStyle/>
                    <a:p>
                      <a:pPr algn="l" fontAlgn="base"/>
                      <a:r>
                        <a:rPr lang="en-US" sz="1200" b="0" i="0" dirty="0">
                          <a:solidFill>
                            <a:schemeClr val="tx1"/>
                          </a:solidFill>
                          <a:effectLst/>
                        </a:rPr>
                        <a:t>Discussing  on what are the proposed tasks for coming week , especially authentic dataset</a:t>
                      </a:r>
                    </a:p>
                  </a:txBody>
                  <a:tcPr marL="44368" marR="44368" marT="22184" marB="22184" anchor="ctr">
                    <a:solidFill>
                      <a:schemeClr val="bg2">
                        <a:lumMod val="90000"/>
                      </a:schemeClr>
                    </a:solidFill>
                  </a:tcPr>
                </a:tc>
                <a:tc>
                  <a:txBody>
                    <a:bodyPr/>
                    <a:lstStyle/>
                    <a:p>
                      <a:pPr algn="l" fontAlgn="base"/>
                      <a:r>
                        <a:rPr lang="en-US" sz="1200" b="0" i="0" dirty="0">
                          <a:solidFill>
                            <a:schemeClr val="tx1"/>
                          </a:solidFill>
                          <a:effectLst/>
                        </a:rPr>
                        <a:t>We try to do our work more efficiently and try our best to find some more relevant datasets</a:t>
                      </a:r>
                    </a:p>
                  </a:txBody>
                  <a:tcPr marL="44368" marR="44368" marT="22184" marB="22184" anchor="ctr">
                    <a:solidFill>
                      <a:schemeClr val="bg2">
                        <a:lumMod val="90000"/>
                      </a:schemeClr>
                    </a:solidFill>
                  </a:tcPr>
                </a:tc>
                <a:extLst>
                  <a:ext uri="{0D108BD9-81ED-4DB2-BD59-A6C34878D82A}">
                    <a16:rowId xmlns:a16="http://schemas.microsoft.com/office/drawing/2014/main" val="694959911"/>
                  </a:ext>
                </a:extLst>
              </a:tr>
              <a:tr h="1658070">
                <a:tc>
                  <a:txBody>
                    <a:bodyPr/>
                    <a:lstStyle/>
                    <a:p>
                      <a:pPr algn="ctr" fontAlgn="base"/>
                      <a:r>
                        <a:rPr lang="en-IN" sz="1200" b="0" i="0" dirty="0">
                          <a:solidFill>
                            <a:schemeClr val="tx1"/>
                          </a:solidFill>
                          <a:effectLst/>
                        </a:rPr>
                        <a:t>7</a:t>
                      </a:r>
                    </a:p>
                  </a:txBody>
                  <a:tcPr marL="44368" marR="44368" marT="22184" marB="22184" anchor="ctr">
                    <a:solidFill>
                      <a:schemeClr val="bg2">
                        <a:lumMod val="90000"/>
                      </a:schemeClr>
                    </a:solidFill>
                  </a:tcPr>
                </a:tc>
                <a:tc>
                  <a:txBody>
                    <a:bodyPr/>
                    <a:lstStyle/>
                    <a:p>
                      <a:pPr algn="l" fontAlgn="base"/>
                      <a:r>
                        <a:rPr lang="en-IN" sz="1200" b="0" i="0" dirty="0">
                          <a:solidFill>
                            <a:schemeClr val="tx1"/>
                          </a:solidFill>
                          <a:effectLst/>
                        </a:rPr>
                        <a:t>26-09-2023</a:t>
                      </a:r>
                    </a:p>
                  </a:txBody>
                  <a:tcPr marL="44368" marR="44368" marT="22184" marB="22184" anchor="ctr">
                    <a:solidFill>
                      <a:schemeClr val="bg2">
                        <a:lumMod val="90000"/>
                      </a:schemeClr>
                    </a:solidFill>
                  </a:tcPr>
                </a:tc>
                <a:tc>
                  <a:txBody>
                    <a:bodyPr/>
                    <a:lstStyle/>
                    <a:p>
                      <a:pPr algn="l" fontAlgn="base"/>
                      <a:r>
                        <a:rPr lang="en-IN" sz="1200" b="0" i="0" dirty="0">
                          <a:solidFill>
                            <a:schemeClr val="tx1"/>
                          </a:solidFill>
                          <a:effectLst/>
                        </a:rPr>
                        <a:t>1.Namood-e-sehar</a:t>
                      </a:r>
                    </a:p>
                    <a:p>
                      <a:pPr algn="l" fontAlgn="base"/>
                      <a:r>
                        <a:rPr lang="en-IN" sz="1200" b="0" i="0" dirty="0">
                          <a:solidFill>
                            <a:schemeClr val="tx1"/>
                          </a:solidFill>
                          <a:effectLst/>
                        </a:rPr>
                        <a:t>2.Omar Mukhtar</a:t>
                      </a:r>
                    </a:p>
                    <a:p>
                      <a:pPr algn="l" fontAlgn="base"/>
                      <a:r>
                        <a:rPr lang="en-IN" sz="1200" b="0" i="0" dirty="0">
                          <a:solidFill>
                            <a:schemeClr val="tx1"/>
                          </a:solidFill>
                          <a:effectLst/>
                        </a:rPr>
                        <a:t>3. Anne </a:t>
                      </a:r>
                      <a:r>
                        <a:rPr lang="en-IN" sz="1200" b="0" i="0" dirty="0" err="1">
                          <a:solidFill>
                            <a:schemeClr val="tx1"/>
                          </a:solidFill>
                          <a:effectLst/>
                        </a:rPr>
                        <a:t>Amitkumar</a:t>
                      </a:r>
                      <a:r>
                        <a:rPr lang="en-IN" sz="1200" b="0" i="0" dirty="0">
                          <a:solidFill>
                            <a:schemeClr val="tx1"/>
                          </a:solidFill>
                          <a:effectLst/>
                        </a:rPr>
                        <a:t> </a:t>
                      </a:r>
                      <a:r>
                        <a:rPr lang="en-IN" sz="1200" b="0" i="0" dirty="0" err="1">
                          <a:solidFill>
                            <a:schemeClr val="tx1"/>
                          </a:solidFill>
                          <a:effectLst/>
                        </a:rPr>
                        <a:t>Mahida</a:t>
                      </a:r>
                      <a:endParaRPr lang="en-IN" sz="1200" b="0" i="0" dirty="0">
                        <a:solidFill>
                          <a:schemeClr val="tx1"/>
                        </a:solidFill>
                        <a:effectLst/>
                      </a:endParaRPr>
                    </a:p>
                    <a:p>
                      <a:pPr algn="l" fontAlgn="base"/>
                      <a:r>
                        <a:rPr lang="en-IN" sz="1200" b="0" i="0" dirty="0">
                          <a:solidFill>
                            <a:schemeClr val="tx1"/>
                          </a:solidFill>
                          <a:effectLst/>
                        </a:rPr>
                        <a:t>4 Aravind Pradeep </a:t>
                      </a:r>
                      <a:r>
                        <a:rPr lang="en-IN" sz="1200" b="0" i="0" dirty="0" err="1">
                          <a:solidFill>
                            <a:schemeClr val="tx1"/>
                          </a:solidFill>
                          <a:effectLst/>
                        </a:rPr>
                        <a:t>Kunnel</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IN" sz="1200" b="0" i="0" dirty="0">
                          <a:solidFill>
                            <a:schemeClr val="tx1"/>
                          </a:solidFill>
                          <a:effectLst/>
                        </a:rPr>
                        <a:t>Online (WhatsApp)</a:t>
                      </a:r>
                    </a:p>
                  </a:txBody>
                  <a:tcPr marL="44368" marR="44368" marT="22184" marB="22184" anchor="ctr">
                    <a:solidFill>
                      <a:schemeClr val="bg2">
                        <a:lumMod val="90000"/>
                      </a:schemeClr>
                    </a:solidFill>
                  </a:tcPr>
                </a:tc>
                <a:tc>
                  <a:txBody>
                    <a:bodyPr/>
                    <a:lstStyle/>
                    <a:p>
                      <a:pPr algn="l" fontAlgn="base"/>
                      <a:r>
                        <a:rPr lang="en-US" sz="1200" b="0" i="0" dirty="0">
                          <a:solidFill>
                            <a:schemeClr val="tx1"/>
                          </a:solidFill>
                          <a:effectLst/>
                        </a:rPr>
                        <a:t>Discussing what we have done about aur assigned tasks </a:t>
                      </a: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200" b="0" i="0" dirty="0">
                          <a:solidFill>
                            <a:schemeClr val="tx1"/>
                          </a:solidFill>
                          <a:effectLst/>
                        </a:rPr>
                        <a:t>Successful in finding one more dataset</a:t>
                      </a:r>
                    </a:p>
                  </a:txBody>
                  <a:tcPr marL="44368" marR="44368" marT="22184" marB="22184" anchor="ctr">
                    <a:solidFill>
                      <a:schemeClr val="bg2">
                        <a:lumMod val="90000"/>
                      </a:schemeClr>
                    </a:solidFill>
                  </a:tcPr>
                </a:tc>
                <a:extLst>
                  <a:ext uri="{0D108BD9-81ED-4DB2-BD59-A6C34878D82A}">
                    <a16:rowId xmlns:a16="http://schemas.microsoft.com/office/drawing/2014/main" val="2282885303"/>
                  </a:ext>
                </a:extLst>
              </a:tr>
              <a:tr h="1881623">
                <a:tc>
                  <a:txBody>
                    <a:bodyPr/>
                    <a:lstStyle/>
                    <a:p>
                      <a:pPr algn="ctr" fontAlgn="base"/>
                      <a:r>
                        <a:rPr lang="en-IN" sz="1200" b="0" i="0" dirty="0">
                          <a:solidFill>
                            <a:schemeClr val="tx1"/>
                          </a:solidFill>
                          <a:effectLst/>
                        </a:rPr>
                        <a:t>8</a:t>
                      </a:r>
                    </a:p>
                  </a:txBody>
                  <a:tcPr marL="44368" marR="44368" marT="22184" marB="22184" anchor="ctr">
                    <a:solidFill>
                      <a:schemeClr val="bg2">
                        <a:lumMod val="90000"/>
                      </a:schemeClr>
                    </a:solidFill>
                  </a:tcPr>
                </a:tc>
                <a:tc>
                  <a:txBody>
                    <a:bodyPr/>
                    <a:lstStyle/>
                    <a:p>
                      <a:pPr algn="l" fontAlgn="base"/>
                      <a:r>
                        <a:rPr lang="en-IN" sz="1200" b="0" i="0" dirty="0">
                          <a:solidFill>
                            <a:schemeClr val="tx1"/>
                          </a:solidFill>
                          <a:effectLst/>
                        </a:rPr>
                        <a:t>27-09-2023</a:t>
                      </a:r>
                    </a:p>
                  </a:txBody>
                  <a:tcPr marL="44368" marR="44368" marT="22184" marB="22184" anchor="ctr">
                    <a:solidFill>
                      <a:schemeClr val="bg2">
                        <a:lumMod val="90000"/>
                      </a:schemeClr>
                    </a:solidFill>
                  </a:tcPr>
                </a:tc>
                <a:tc>
                  <a:txBody>
                    <a:bodyPr/>
                    <a:lstStyle/>
                    <a:p>
                      <a:pPr algn="l" fontAlgn="base"/>
                      <a:r>
                        <a:rPr lang="en-IN" sz="1200" b="0" i="0" dirty="0">
                          <a:solidFill>
                            <a:schemeClr val="tx1"/>
                          </a:solidFill>
                          <a:effectLst/>
                        </a:rPr>
                        <a:t>1.Namood-e-sehar</a:t>
                      </a:r>
                    </a:p>
                    <a:p>
                      <a:pPr algn="l" fontAlgn="base"/>
                      <a:r>
                        <a:rPr lang="en-IN" sz="1200" b="0" i="0" dirty="0">
                          <a:solidFill>
                            <a:schemeClr val="tx1"/>
                          </a:solidFill>
                          <a:effectLst/>
                        </a:rPr>
                        <a:t>2.Omar Mukhtar</a:t>
                      </a:r>
                    </a:p>
                    <a:p>
                      <a:pPr algn="l" fontAlgn="base"/>
                      <a:r>
                        <a:rPr lang="en-IN" sz="1200" b="0" i="0" dirty="0">
                          <a:solidFill>
                            <a:schemeClr val="tx1"/>
                          </a:solidFill>
                          <a:effectLst/>
                        </a:rPr>
                        <a:t>3. Anne </a:t>
                      </a:r>
                      <a:r>
                        <a:rPr lang="en-IN" sz="1200" b="0" i="0" dirty="0" err="1">
                          <a:solidFill>
                            <a:schemeClr val="tx1"/>
                          </a:solidFill>
                          <a:effectLst/>
                        </a:rPr>
                        <a:t>Amitkumar</a:t>
                      </a:r>
                      <a:r>
                        <a:rPr lang="en-IN" sz="1200" b="0" i="0" dirty="0">
                          <a:solidFill>
                            <a:schemeClr val="tx1"/>
                          </a:solidFill>
                          <a:effectLst/>
                        </a:rPr>
                        <a:t> </a:t>
                      </a:r>
                      <a:r>
                        <a:rPr lang="en-IN" sz="1200" b="0" i="0" dirty="0" err="1">
                          <a:solidFill>
                            <a:schemeClr val="tx1"/>
                          </a:solidFill>
                          <a:effectLst/>
                        </a:rPr>
                        <a:t>Mahida</a:t>
                      </a:r>
                      <a:endParaRPr lang="en-IN" sz="1200" b="0" i="0" dirty="0">
                        <a:solidFill>
                          <a:schemeClr val="tx1"/>
                        </a:solidFill>
                        <a:effectLst/>
                      </a:endParaRPr>
                    </a:p>
                    <a:p>
                      <a:pPr algn="l" fontAlgn="base"/>
                      <a:r>
                        <a:rPr lang="en-IN" sz="1200" b="0" i="0" dirty="0">
                          <a:solidFill>
                            <a:schemeClr val="tx1"/>
                          </a:solidFill>
                          <a:effectLst/>
                        </a:rPr>
                        <a:t>4 Aravind Pradeep </a:t>
                      </a:r>
                      <a:r>
                        <a:rPr lang="en-IN" sz="1200" b="0" i="0" dirty="0" err="1">
                          <a:solidFill>
                            <a:schemeClr val="tx1"/>
                          </a:solidFill>
                          <a:effectLst/>
                        </a:rPr>
                        <a:t>Kunnel</a:t>
                      </a:r>
                      <a:endParaRPr lang="en-IN" sz="1200" b="0" i="0" dirty="0">
                        <a:solidFill>
                          <a:schemeClr val="tx1"/>
                        </a:solidFill>
                        <a:effectLst/>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5. Richard </a:t>
                      </a:r>
                      <a:r>
                        <a:rPr kumimoji="0" lang="en-IN" sz="1200" b="0" i="0" u="none" strike="noStrike" kern="1200" cap="none" spc="0" normalizeH="0" baseline="0" noProof="0" dirty="0" err="1">
                          <a:ln>
                            <a:noFill/>
                          </a:ln>
                          <a:solidFill>
                            <a:schemeClr val="tx1"/>
                          </a:solidFill>
                          <a:effectLst/>
                          <a:uLnTx/>
                          <a:uFillTx/>
                          <a:latin typeface="+mn-lt"/>
                          <a:ea typeface="+mn-ea"/>
                          <a:cs typeface="+mn-cs"/>
                        </a:rPr>
                        <a:t>Lambrof</a:t>
                      </a:r>
                      <a:endParaRPr kumimoji="0" lang="en-IN" sz="1200" b="0" i="0" u="none" strike="noStrike" kern="1200" cap="none" spc="0" normalizeH="0" baseline="0" noProof="0" dirty="0">
                        <a:ln>
                          <a:noFill/>
                        </a:ln>
                        <a:solidFill>
                          <a:schemeClr val="tx1"/>
                        </a:solidFill>
                        <a:effectLst/>
                        <a:uLnTx/>
                        <a:uFillTx/>
                        <a:latin typeface="+mn-lt"/>
                        <a:ea typeface="+mn-ea"/>
                        <a:cs typeface="+mn-cs"/>
                      </a:endParaRPr>
                    </a:p>
                    <a:p>
                      <a:pPr algn="l" fontAlgn="base"/>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IN" sz="1200" b="0" i="0" dirty="0">
                          <a:solidFill>
                            <a:schemeClr val="tx1"/>
                          </a:solidFill>
                          <a:effectLst/>
                        </a:rPr>
                        <a:t>Teams</a:t>
                      </a:r>
                    </a:p>
                  </a:txBody>
                  <a:tcPr marL="44368" marR="44368" marT="22184" marB="22184" anchor="ctr">
                    <a:solidFill>
                      <a:schemeClr val="bg2">
                        <a:lumMod val="90000"/>
                      </a:schemeClr>
                    </a:solidFill>
                  </a:tcPr>
                </a:tc>
                <a:tc>
                  <a:txBody>
                    <a:bodyPr/>
                    <a:lstStyle/>
                    <a:p>
                      <a:pPr algn="l" fontAlgn="base"/>
                      <a:r>
                        <a:rPr lang="en-US" sz="1200" b="0" i="0" dirty="0">
                          <a:solidFill>
                            <a:schemeClr val="tx1"/>
                          </a:solidFill>
                          <a:effectLst/>
                        </a:rPr>
                        <a:t>Discussing  on what are the proposed tasks for the coming week , especially the authentic dataset and news search </a:t>
                      </a:r>
                    </a:p>
                  </a:txBody>
                  <a:tcPr marL="44368" marR="44368" marT="22184" marB="22184" anchor="ctr">
                    <a:solidFill>
                      <a:schemeClr val="bg2">
                        <a:lumMod val="90000"/>
                      </a:schemeClr>
                    </a:solidFill>
                  </a:tcPr>
                </a:tc>
                <a:tc>
                  <a:txBody>
                    <a:bodyPr/>
                    <a:lstStyle/>
                    <a:p>
                      <a:pPr algn="l" fontAlgn="base"/>
                      <a:r>
                        <a:rPr lang="en-US" sz="1200" b="0" i="0" dirty="0">
                          <a:solidFill>
                            <a:schemeClr val="tx1"/>
                          </a:solidFill>
                          <a:effectLst/>
                        </a:rPr>
                        <a:t>Successful in finding relevant authentic datasets and news articles that can help us in making out decisions </a:t>
                      </a:r>
                    </a:p>
                  </a:txBody>
                  <a:tcPr marL="44368" marR="44368" marT="22184" marB="22184" anchor="ctr">
                    <a:solidFill>
                      <a:schemeClr val="bg2">
                        <a:lumMod val="90000"/>
                      </a:schemeClr>
                    </a:solidFill>
                  </a:tcPr>
                </a:tc>
                <a:extLst>
                  <a:ext uri="{0D108BD9-81ED-4DB2-BD59-A6C34878D82A}">
                    <a16:rowId xmlns:a16="http://schemas.microsoft.com/office/drawing/2014/main" val="1221761500"/>
                  </a:ext>
                </a:extLst>
              </a:tr>
              <a:tr h="1881623">
                <a:tc>
                  <a:txBody>
                    <a:bodyPr/>
                    <a:lstStyle/>
                    <a:p>
                      <a:pPr algn="ctr" fontAlgn="base"/>
                      <a:r>
                        <a:rPr lang="en-IN" sz="1200" b="0" i="0" dirty="0">
                          <a:solidFill>
                            <a:schemeClr val="tx1"/>
                          </a:solidFill>
                          <a:effectLst/>
                        </a:rPr>
                        <a:t>9</a:t>
                      </a:r>
                    </a:p>
                  </a:txBody>
                  <a:tcPr marL="44368" marR="44368" marT="22184" marB="22184" anchor="ctr">
                    <a:solidFill>
                      <a:schemeClr val="bg2">
                        <a:lumMod val="90000"/>
                      </a:schemeClr>
                    </a:solidFill>
                  </a:tcPr>
                </a:tc>
                <a:tc>
                  <a:txBody>
                    <a:bodyPr/>
                    <a:lstStyle/>
                    <a:p>
                      <a:pPr algn="l" fontAlgn="base"/>
                      <a:r>
                        <a:rPr lang="en-IN" sz="1200" b="0" i="0" dirty="0">
                          <a:solidFill>
                            <a:schemeClr val="tx1"/>
                          </a:solidFill>
                          <a:effectLst/>
                        </a:rPr>
                        <a:t>29-09-2023</a:t>
                      </a: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1.Namood-e-sehar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2.Omar Mukhtar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3. Anne </a:t>
                      </a:r>
                      <a:r>
                        <a:rPr kumimoji="0" lang="en-IN" sz="1200" b="0" i="0" u="none" strike="noStrike" kern="1200" cap="none" spc="0" normalizeH="0" baseline="0" noProof="0" dirty="0" err="1">
                          <a:ln>
                            <a:noFill/>
                          </a:ln>
                          <a:solidFill>
                            <a:schemeClr val="tx1"/>
                          </a:solidFill>
                          <a:effectLst/>
                          <a:uLnTx/>
                          <a:uFillTx/>
                          <a:latin typeface="+mn-lt"/>
                          <a:ea typeface="+mn-ea"/>
                          <a:cs typeface="+mn-cs"/>
                        </a:rPr>
                        <a:t>Amitkumar</a:t>
                      </a:r>
                      <a:r>
                        <a:rPr kumimoji="0" lang="en-IN" sz="1200" b="0" i="0" u="none" strike="noStrike" kern="1200" cap="none" spc="0" normalizeH="0" baseline="0" noProof="0" dirty="0">
                          <a:ln>
                            <a:noFill/>
                          </a:ln>
                          <a:solidFill>
                            <a:schemeClr val="tx1"/>
                          </a:solidFill>
                          <a:effectLst/>
                          <a:uLnTx/>
                          <a:uFillTx/>
                          <a:latin typeface="+mn-lt"/>
                          <a:ea typeface="+mn-ea"/>
                          <a:cs typeface="+mn-cs"/>
                        </a:rPr>
                        <a:t> </a:t>
                      </a:r>
                      <a:r>
                        <a:rPr kumimoji="0" lang="en-IN" sz="1200" b="0" i="0" u="none" strike="noStrike" kern="1200" cap="none" spc="0" normalizeH="0" baseline="0" noProof="0" dirty="0" err="1">
                          <a:ln>
                            <a:noFill/>
                          </a:ln>
                          <a:solidFill>
                            <a:schemeClr val="tx1"/>
                          </a:solidFill>
                          <a:effectLst/>
                          <a:uLnTx/>
                          <a:uFillTx/>
                          <a:latin typeface="+mn-lt"/>
                          <a:ea typeface="+mn-ea"/>
                          <a:cs typeface="+mn-cs"/>
                        </a:rPr>
                        <a:t>Mahida</a:t>
                      </a:r>
                      <a:endParaRPr kumimoji="0" lang="en-IN"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4 Aravind Pradeep </a:t>
                      </a:r>
                      <a:r>
                        <a:rPr kumimoji="0" lang="en-IN" sz="1200" b="0" i="0" u="none" strike="noStrike" kern="1200" cap="none" spc="0" normalizeH="0" baseline="0" noProof="0" dirty="0" err="1">
                          <a:ln>
                            <a:noFill/>
                          </a:ln>
                          <a:solidFill>
                            <a:schemeClr val="tx1"/>
                          </a:solidFill>
                          <a:effectLst/>
                          <a:uLnTx/>
                          <a:uFillTx/>
                          <a:latin typeface="+mn-lt"/>
                          <a:ea typeface="+mn-ea"/>
                          <a:cs typeface="+mn-cs"/>
                        </a:rPr>
                        <a:t>Kunnel</a:t>
                      </a:r>
                      <a:endParaRPr kumimoji="0" lang="en-IN" sz="1200" b="0" i="0" u="none" strike="noStrike" kern="1200" cap="none" spc="0" normalizeH="0" baseline="0" noProof="0" dirty="0">
                        <a:ln>
                          <a:noFill/>
                        </a:ln>
                        <a:solidFill>
                          <a:schemeClr val="tx1"/>
                        </a:solidFill>
                        <a:effectLst/>
                        <a:uLnTx/>
                        <a:uFillTx/>
                        <a:latin typeface="+mn-lt"/>
                        <a:ea typeface="+mn-ea"/>
                        <a:cs typeface="+mn-cs"/>
                      </a:endParaRPr>
                    </a:p>
                    <a:p>
                      <a:pPr algn="l" fontAlgn="base"/>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Teams</a:t>
                      </a:r>
                    </a:p>
                    <a:p>
                      <a:pPr algn="l" fontAlgn="base"/>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US" sz="1200" b="0" i="0" dirty="0">
                          <a:solidFill>
                            <a:schemeClr val="tx1"/>
                          </a:solidFill>
                          <a:effectLst/>
                        </a:rPr>
                        <a:t>Need for the new dataset. Got review for the weekly progress. </a:t>
                      </a:r>
                    </a:p>
                  </a:txBody>
                  <a:tcPr marL="44368" marR="44368" marT="22184" marB="22184" anchor="ctr">
                    <a:solidFill>
                      <a:schemeClr val="bg2">
                        <a:lumMod val="90000"/>
                      </a:schemeClr>
                    </a:solidFill>
                  </a:tcPr>
                </a:tc>
                <a:tc>
                  <a:txBody>
                    <a:bodyPr/>
                    <a:lstStyle/>
                    <a:p>
                      <a:pPr algn="l" fontAlgn="base"/>
                      <a:r>
                        <a:rPr lang="en-US" sz="1200" b="0" i="0" dirty="0">
                          <a:solidFill>
                            <a:schemeClr val="tx1"/>
                          </a:solidFill>
                          <a:effectLst/>
                        </a:rPr>
                        <a:t>Successful in finding new datasets</a:t>
                      </a:r>
                    </a:p>
                  </a:txBody>
                  <a:tcPr marL="44368" marR="44368" marT="22184" marB="22184" anchor="ctr">
                    <a:solidFill>
                      <a:schemeClr val="bg2">
                        <a:lumMod val="90000"/>
                      </a:schemeClr>
                    </a:solidFill>
                  </a:tcPr>
                </a:tc>
                <a:extLst>
                  <a:ext uri="{0D108BD9-81ED-4DB2-BD59-A6C34878D82A}">
                    <a16:rowId xmlns:a16="http://schemas.microsoft.com/office/drawing/2014/main" val="2389031938"/>
                  </a:ext>
                </a:extLst>
              </a:tr>
            </a:tbl>
          </a:graphicData>
        </a:graphic>
      </p:graphicFrame>
    </p:spTree>
    <p:extLst>
      <p:ext uri="{BB962C8B-B14F-4D97-AF65-F5344CB8AC3E}">
        <p14:creationId xmlns:p14="http://schemas.microsoft.com/office/powerpoint/2010/main" val="3594363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extBox 12"/>
          <p:cNvSpPr txBox="1"/>
          <p:nvPr/>
        </p:nvSpPr>
        <p:spPr>
          <a:xfrm>
            <a:off x="2476480" y="332092"/>
            <a:ext cx="13339860" cy="1585755"/>
          </a:xfrm>
          <a:prstGeom prst="rect">
            <a:avLst/>
          </a:prstGeom>
        </p:spPr>
        <p:txBody>
          <a:bodyPr wrap="square" lIns="0" tIns="0" rIns="0" bIns="0" rtlCol="0" anchor="t">
            <a:spAutoFit/>
          </a:bodyPr>
          <a:lstStyle/>
          <a:p>
            <a:pPr>
              <a:lnSpc>
                <a:spcPts val="14400"/>
              </a:lnSpc>
            </a:pPr>
            <a:r>
              <a:rPr lang="en-US" sz="6000" spc="-144" dirty="0">
                <a:solidFill>
                  <a:srgbClr val="FFFEE6"/>
                </a:solidFill>
                <a:latin typeface="Glacial Indifference"/>
              </a:rPr>
              <a:t>COMMUNCATION AND TEAM MEETINGS</a:t>
            </a:r>
            <a:endParaRPr lang="en-US" dirty="0"/>
          </a:p>
        </p:txBody>
      </p:sp>
      <p:graphicFrame>
        <p:nvGraphicFramePr>
          <p:cNvPr id="4" name="Table 3">
            <a:extLst>
              <a:ext uri="{FF2B5EF4-FFF2-40B4-BE49-F238E27FC236}">
                <a16:creationId xmlns:a16="http://schemas.microsoft.com/office/drawing/2014/main" id="{9ECBBB58-9227-25CE-0038-8ABF812604A2}"/>
              </a:ext>
            </a:extLst>
          </p:cNvPr>
          <p:cNvGraphicFramePr>
            <a:graphicFrameLocks noGrp="1"/>
          </p:cNvGraphicFramePr>
          <p:nvPr>
            <p:extLst>
              <p:ext uri="{D42A27DB-BD31-4B8C-83A1-F6EECF244321}">
                <p14:modId xmlns:p14="http://schemas.microsoft.com/office/powerpoint/2010/main" val="181585351"/>
              </p:ext>
            </p:extLst>
          </p:nvPr>
        </p:nvGraphicFramePr>
        <p:xfrm>
          <a:off x="1112520" y="2194561"/>
          <a:ext cx="16083280" cy="7368538"/>
        </p:xfrm>
        <a:graphic>
          <a:graphicData uri="http://schemas.openxmlformats.org/drawingml/2006/table">
            <a:tbl>
              <a:tblPr firstRow="1" bandRow="1">
                <a:tableStyleId>{F5AB1C69-6EDB-4FF4-983F-18BD219EF322}</a:tableStyleId>
              </a:tblPr>
              <a:tblGrid>
                <a:gridCol w="608972">
                  <a:extLst>
                    <a:ext uri="{9D8B030D-6E8A-4147-A177-3AD203B41FA5}">
                      <a16:colId xmlns:a16="http://schemas.microsoft.com/office/drawing/2014/main" val="3709133914"/>
                    </a:ext>
                  </a:extLst>
                </a:gridCol>
                <a:gridCol w="1987172">
                  <a:extLst>
                    <a:ext uri="{9D8B030D-6E8A-4147-A177-3AD203B41FA5}">
                      <a16:colId xmlns:a16="http://schemas.microsoft.com/office/drawing/2014/main" val="2023627250"/>
                    </a:ext>
                  </a:extLst>
                </a:gridCol>
                <a:gridCol w="3557683">
                  <a:extLst>
                    <a:ext uri="{9D8B030D-6E8A-4147-A177-3AD203B41FA5}">
                      <a16:colId xmlns:a16="http://schemas.microsoft.com/office/drawing/2014/main" val="438788838"/>
                    </a:ext>
                  </a:extLst>
                </a:gridCol>
                <a:gridCol w="2051277">
                  <a:extLst>
                    <a:ext uri="{9D8B030D-6E8A-4147-A177-3AD203B41FA5}">
                      <a16:colId xmlns:a16="http://schemas.microsoft.com/office/drawing/2014/main" val="172353934"/>
                    </a:ext>
                  </a:extLst>
                </a:gridCol>
                <a:gridCol w="3853527">
                  <a:extLst>
                    <a:ext uri="{9D8B030D-6E8A-4147-A177-3AD203B41FA5}">
                      <a16:colId xmlns:a16="http://schemas.microsoft.com/office/drawing/2014/main" val="4157717522"/>
                    </a:ext>
                  </a:extLst>
                </a:gridCol>
                <a:gridCol w="4024649">
                  <a:extLst>
                    <a:ext uri="{9D8B030D-6E8A-4147-A177-3AD203B41FA5}">
                      <a16:colId xmlns:a16="http://schemas.microsoft.com/office/drawing/2014/main" val="564589387"/>
                    </a:ext>
                  </a:extLst>
                </a:gridCol>
              </a:tblGrid>
              <a:tr h="277728">
                <a:tc>
                  <a:txBody>
                    <a:bodyPr/>
                    <a:lstStyle/>
                    <a:p>
                      <a:pPr marL="0" algn="ctr" rtl="0" eaLnBrk="1" latinLnBrk="0" hangingPunct="1">
                        <a:spcBef>
                          <a:spcPts val="0"/>
                        </a:spcBef>
                        <a:spcAft>
                          <a:spcPts val="0"/>
                        </a:spcAft>
                      </a:pPr>
                      <a:r>
                        <a:rPr lang="en-IN" sz="1200" kern="1200" dirty="0" err="1">
                          <a:solidFill>
                            <a:srgbClr val="FFFFFF"/>
                          </a:solidFill>
                          <a:effectLst/>
                        </a:rPr>
                        <a:t>S.No</a:t>
                      </a:r>
                      <a:endParaRPr lang="en-IN" sz="1200" dirty="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Date</a:t>
                      </a:r>
                      <a:endParaRPr lang="en-IN" sz="120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Attendees</a:t>
                      </a:r>
                      <a:endParaRPr lang="en-IN" sz="120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Medium</a:t>
                      </a:r>
                      <a:endParaRPr lang="en-IN" sz="120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Agenda</a:t>
                      </a:r>
                      <a:endParaRPr lang="en-IN" sz="120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Result</a:t>
                      </a:r>
                      <a:endParaRPr lang="en-IN" sz="1200" dirty="0">
                        <a:effectLst/>
                      </a:endParaRPr>
                    </a:p>
                  </a:txBody>
                  <a:tcPr marL="0" marR="0" marT="0" marB="0" anchor="ctr">
                    <a:solidFill>
                      <a:schemeClr val="bg2">
                        <a:lumMod val="50000"/>
                      </a:schemeClr>
                    </a:solidFill>
                  </a:tcPr>
                </a:tc>
                <a:extLst>
                  <a:ext uri="{0D108BD9-81ED-4DB2-BD59-A6C34878D82A}">
                    <a16:rowId xmlns:a16="http://schemas.microsoft.com/office/drawing/2014/main" val="810969522"/>
                  </a:ext>
                </a:extLst>
              </a:tr>
              <a:tr h="1155829">
                <a:tc>
                  <a:txBody>
                    <a:bodyPr/>
                    <a:lstStyle/>
                    <a:p>
                      <a:pPr algn="ctr" fontAlgn="base"/>
                      <a:r>
                        <a:rPr lang="en-IN" sz="1200" b="0" dirty="0">
                          <a:solidFill>
                            <a:srgbClr val="000000"/>
                          </a:solidFill>
                          <a:effectLst/>
                        </a:rPr>
                        <a:t>10</a:t>
                      </a:r>
                      <a:endParaRPr lang="en-IN" sz="1200" b="0" i="0" dirty="0">
                        <a:solidFill>
                          <a:srgbClr val="000000"/>
                        </a:solidFill>
                        <a:effectLst/>
                      </a:endParaRPr>
                    </a:p>
                  </a:txBody>
                  <a:tcPr marL="44368" marR="44368" marT="22184" marB="22184" anchor="ctr">
                    <a:solidFill>
                      <a:schemeClr val="bg2">
                        <a:lumMod val="90000"/>
                      </a:schemeClr>
                    </a:solidFill>
                  </a:tcPr>
                </a:tc>
                <a:tc>
                  <a:txBody>
                    <a:bodyPr/>
                    <a:lstStyle/>
                    <a:p>
                      <a:pPr algn="l" fontAlgn="base"/>
                      <a:r>
                        <a:rPr lang="en-IN" sz="1200" b="0" i="0" dirty="0">
                          <a:solidFill>
                            <a:schemeClr val="tx1"/>
                          </a:solidFill>
                          <a:effectLst/>
                        </a:rPr>
                        <a:t>02-10-2023</a:t>
                      </a: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1.Namood-e-sehar</a:t>
                      </a:r>
                    </a:p>
                    <a:p>
                      <a:pPr algn="l" fontAlgn="base"/>
                      <a:r>
                        <a:rPr lang="en-IN" sz="1200" b="0" dirty="0">
                          <a:solidFill>
                            <a:schemeClr val="tx1"/>
                          </a:solidFill>
                          <a:effectLst/>
                        </a:rPr>
                        <a:t>2.Omar Mukhtar</a:t>
                      </a:r>
                    </a:p>
                    <a:p>
                      <a:pPr algn="l" fontAlgn="base"/>
                      <a:r>
                        <a:rPr lang="en-IN" sz="1200" b="0" dirty="0">
                          <a:solidFill>
                            <a:schemeClr val="tx1"/>
                          </a:solidFill>
                          <a:effectLst/>
                        </a:rPr>
                        <a:t>3. Anne Amitkumar Mahida</a:t>
                      </a:r>
                    </a:p>
                    <a:p>
                      <a:pPr algn="l" fontAlgn="base"/>
                      <a:r>
                        <a:rPr lang="en-IN" sz="1200" b="0" dirty="0">
                          <a:solidFill>
                            <a:schemeClr val="tx1"/>
                          </a:solidFill>
                          <a:effectLst/>
                        </a:rPr>
                        <a:t>4 Aravind Pradeep Kunnel</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Teams</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US" sz="1200" b="0" kern="1200" dirty="0">
                          <a:solidFill>
                            <a:schemeClr val="tx1"/>
                          </a:solidFill>
                          <a:effectLst/>
                        </a:rPr>
                        <a:t>New dataset cleaned and some visualizations have been prepared. Comparisons have been made and some understanding of the topic and relevance of the topic was subjected to discussion. Several insights has been obtained.</a:t>
                      </a:r>
                      <a:endParaRPr lang="en-US" sz="1200" b="0" i="0" dirty="0">
                        <a:solidFill>
                          <a:schemeClr val="tx1"/>
                        </a:solidFill>
                        <a:effectLst/>
                      </a:endParaRP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200" b="0" i="0" dirty="0">
                          <a:solidFill>
                            <a:schemeClr val="tx1"/>
                          </a:solidFill>
                          <a:effectLst/>
                        </a:rPr>
                        <a:t>Successful in making out figure</a:t>
                      </a:r>
                    </a:p>
                  </a:txBody>
                  <a:tcPr marL="44368" marR="44368" marT="22184" marB="22184" anchor="ctr">
                    <a:solidFill>
                      <a:schemeClr val="bg2">
                        <a:lumMod val="90000"/>
                      </a:schemeClr>
                    </a:solidFill>
                  </a:tcPr>
                </a:tc>
                <a:extLst>
                  <a:ext uri="{0D108BD9-81ED-4DB2-BD59-A6C34878D82A}">
                    <a16:rowId xmlns:a16="http://schemas.microsoft.com/office/drawing/2014/main" val="3608766400"/>
                  </a:ext>
                </a:extLst>
              </a:tr>
              <a:tr h="1155829">
                <a:tc>
                  <a:txBody>
                    <a:bodyPr/>
                    <a:lstStyle/>
                    <a:p>
                      <a:pPr algn="ctr" fontAlgn="base"/>
                      <a:r>
                        <a:rPr lang="en-IN" sz="1200" b="0" i="0" dirty="0">
                          <a:solidFill>
                            <a:srgbClr val="000000"/>
                          </a:solidFill>
                          <a:effectLst/>
                        </a:rPr>
                        <a:t>11</a:t>
                      </a: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04-10-2023</a:t>
                      </a: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1.Namood-e-sehar</a:t>
                      </a:r>
                    </a:p>
                    <a:p>
                      <a:pPr algn="l" fontAlgn="base"/>
                      <a:r>
                        <a:rPr lang="en-IN" sz="1200" b="0" dirty="0">
                          <a:solidFill>
                            <a:schemeClr val="tx1"/>
                          </a:solidFill>
                          <a:effectLst/>
                        </a:rPr>
                        <a:t>2.Omar Mukhtar</a:t>
                      </a:r>
                    </a:p>
                    <a:p>
                      <a:pPr algn="l" fontAlgn="base"/>
                      <a:r>
                        <a:rPr lang="en-IN" sz="1200" b="0" dirty="0">
                          <a:solidFill>
                            <a:schemeClr val="tx1"/>
                          </a:solidFill>
                          <a:effectLst/>
                        </a:rPr>
                        <a:t>3. Anne </a:t>
                      </a:r>
                      <a:r>
                        <a:rPr lang="en-IN" sz="1200" b="0" dirty="0" err="1">
                          <a:solidFill>
                            <a:schemeClr val="tx1"/>
                          </a:solidFill>
                          <a:effectLst/>
                        </a:rPr>
                        <a:t>Amitkumar</a:t>
                      </a:r>
                      <a:r>
                        <a:rPr lang="en-IN" sz="1200" b="0" dirty="0">
                          <a:solidFill>
                            <a:schemeClr val="tx1"/>
                          </a:solidFill>
                          <a:effectLst/>
                        </a:rPr>
                        <a:t> </a:t>
                      </a:r>
                      <a:r>
                        <a:rPr lang="en-IN" sz="1200" b="0" dirty="0" err="1">
                          <a:solidFill>
                            <a:schemeClr val="tx1"/>
                          </a:solidFill>
                          <a:effectLst/>
                        </a:rPr>
                        <a:t>Mahida</a:t>
                      </a:r>
                      <a:endParaRPr lang="en-IN" sz="1200" b="0" dirty="0">
                        <a:solidFill>
                          <a:schemeClr val="tx1"/>
                        </a:solidFill>
                        <a:effectLst/>
                      </a:endParaRPr>
                    </a:p>
                    <a:p>
                      <a:pPr algn="l" fontAlgn="base"/>
                      <a:r>
                        <a:rPr lang="en-IN" sz="1200" b="0" dirty="0">
                          <a:solidFill>
                            <a:schemeClr val="tx1"/>
                          </a:solidFill>
                          <a:effectLst/>
                        </a:rPr>
                        <a:t>4 Aravind Pradeep </a:t>
                      </a:r>
                      <a:r>
                        <a:rPr lang="en-IN" sz="1200" b="0" dirty="0" err="1">
                          <a:solidFill>
                            <a:schemeClr val="tx1"/>
                          </a:solidFill>
                          <a:effectLst/>
                        </a:rPr>
                        <a:t>Kunnel</a:t>
                      </a:r>
                      <a:endParaRPr lang="en-IN" sz="1200" b="0" i="0" dirty="0">
                        <a:solidFill>
                          <a:schemeClr val="tx1"/>
                        </a:solidFill>
                        <a:effectLst/>
                      </a:endParaRPr>
                    </a:p>
                    <a:p>
                      <a:pPr algn="l" fontAlgn="base"/>
                      <a:r>
                        <a:rPr lang="en-IN" sz="1200" b="0" i="0" dirty="0">
                          <a:solidFill>
                            <a:schemeClr val="tx1"/>
                          </a:solidFill>
                          <a:effectLst/>
                        </a:rPr>
                        <a:t>5. Richard </a:t>
                      </a:r>
                      <a:r>
                        <a:rPr lang="en-IN" sz="1200" b="0" i="0" dirty="0" err="1">
                          <a:solidFill>
                            <a:schemeClr val="tx1"/>
                          </a:solidFill>
                          <a:effectLst/>
                        </a:rPr>
                        <a:t>Lamboff</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endParaRPr lang="en-US" sz="1200" b="0" i="0" dirty="0">
                        <a:solidFill>
                          <a:schemeClr val="tx1"/>
                        </a:solidFill>
                        <a:effectLst/>
                      </a:endParaRP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endParaRPr lang="en-US" sz="1200" b="0" i="0" dirty="0">
                        <a:solidFill>
                          <a:schemeClr val="tx1"/>
                        </a:solidFill>
                        <a:effectLst/>
                      </a:endParaRPr>
                    </a:p>
                  </a:txBody>
                  <a:tcPr marL="44368" marR="44368" marT="22184" marB="22184" anchor="ctr">
                    <a:solidFill>
                      <a:schemeClr val="bg2">
                        <a:lumMod val="90000"/>
                      </a:schemeClr>
                    </a:solidFill>
                  </a:tcPr>
                </a:tc>
                <a:extLst>
                  <a:ext uri="{0D108BD9-81ED-4DB2-BD59-A6C34878D82A}">
                    <a16:rowId xmlns:a16="http://schemas.microsoft.com/office/drawing/2014/main" val="691523453"/>
                  </a:ext>
                </a:extLst>
              </a:tr>
              <a:tr h="1155829">
                <a:tc>
                  <a:txBody>
                    <a:bodyPr/>
                    <a:lstStyle/>
                    <a:p>
                      <a:pPr algn="ctr" fontAlgn="base"/>
                      <a:r>
                        <a:rPr lang="en-IN" sz="1200" b="0" dirty="0">
                          <a:solidFill>
                            <a:srgbClr val="000000"/>
                          </a:solidFill>
                          <a:effectLst/>
                        </a:rPr>
                        <a:t>12</a:t>
                      </a:r>
                      <a:endParaRPr lang="en-IN" sz="1200" b="0" i="0" dirty="0">
                        <a:solidFill>
                          <a:srgbClr val="000000"/>
                        </a:solidFill>
                        <a:effectLst/>
                      </a:endParaRPr>
                    </a:p>
                  </a:txBody>
                  <a:tcPr marL="44368" marR="44368" marT="22184" marB="22184" anchor="ctr">
                    <a:solidFill>
                      <a:schemeClr val="bg2">
                        <a:lumMod val="90000"/>
                      </a:schemeClr>
                    </a:solidFill>
                  </a:tcPr>
                </a:tc>
                <a:tc>
                  <a:txBody>
                    <a:bodyPr/>
                    <a:lstStyle/>
                    <a:p>
                      <a:pPr algn="l" fontAlgn="base"/>
                      <a:r>
                        <a:rPr lang="en-IN" sz="1200" b="0" i="0" dirty="0">
                          <a:solidFill>
                            <a:schemeClr val="tx1"/>
                          </a:solidFill>
                          <a:effectLst/>
                        </a:rPr>
                        <a:t>10-10-2023</a:t>
                      </a: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1.Namood-e-sehar</a:t>
                      </a:r>
                    </a:p>
                    <a:p>
                      <a:pPr algn="l" fontAlgn="base"/>
                      <a:r>
                        <a:rPr lang="en-IN" sz="1200" b="0" dirty="0">
                          <a:solidFill>
                            <a:schemeClr val="tx1"/>
                          </a:solidFill>
                          <a:effectLst/>
                        </a:rPr>
                        <a:t>2.Omar Mukhtar</a:t>
                      </a:r>
                    </a:p>
                    <a:p>
                      <a:pPr algn="l" fontAlgn="base"/>
                      <a:r>
                        <a:rPr lang="en-IN" sz="1200" b="0" dirty="0">
                          <a:solidFill>
                            <a:schemeClr val="tx1"/>
                          </a:solidFill>
                          <a:effectLst/>
                        </a:rPr>
                        <a:t>3. Anne Amitkumar Mahida</a:t>
                      </a:r>
                    </a:p>
                    <a:p>
                      <a:pPr algn="l" fontAlgn="base"/>
                      <a:r>
                        <a:rPr lang="en-IN" sz="1200" b="0" dirty="0">
                          <a:solidFill>
                            <a:schemeClr val="tx1"/>
                          </a:solidFill>
                          <a:effectLst/>
                        </a:rPr>
                        <a:t>4 Aravind Pradeep Kunnel</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Teams</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US" sz="1200" b="0" kern="1200" dirty="0">
                          <a:solidFill>
                            <a:schemeClr val="tx1"/>
                          </a:solidFill>
                          <a:effectLst/>
                        </a:rPr>
                        <a:t>Weekly meeting with the team members on making additional visualization and assuring that all the important causes of hatecrimes are discussed.</a:t>
                      </a:r>
                      <a:endParaRPr lang="en-US" sz="1200" b="0" i="0" dirty="0">
                        <a:solidFill>
                          <a:schemeClr val="tx1"/>
                        </a:solidFill>
                        <a:effectLst/>
                      </a:endParaRP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200" b="0" dirty="0">
                          <a:solidFill>
                            <a:schemeClr val="tx1"/>
                          </a:solidFill>
                          <a:effectLst/>
                        </a:rPr>
                        <a:t>Better understanding on the statistics of hate crime </a:t>
                      </a:r>
                      <a:endParaRPr lang="en-US" sz="1200" b="0" i="0" dirty="0">
                        <a:solidFill>
                          <a:schemeClr val="tx1"/>
                        </a:solidFill>
                        <a:effectLst/>
                      </a:endParaRPr>
                    </a:p>
                  </a:txBody>
                  <a:tcPr marL="44368" marR="44368" marT="22184" marB="22184" anchor="ctr">
                    <a:solidFill>
                      <a:schemeClr val="bg2">
                        <a:lumMod val="90000"/>
                      </a:schemeClr>
                    </a:solidFill>
                  </a:tcPr>
                </a:tc>
                <a:extLst>
                  <a:ext uri="{0D108BD9-81ED-4DB2-BD59-A6C34878D82A}">
                    <a16:rowId xmlns:a16="http://schemas.microsoft.com/office/drawing/2014/main" val="694959911"/>
                  </a:ext>
                </a:extLst>
              </a:tr>
              <a:tr h="1155829">
                <a:tc>
                  <a:txBody>
                    <a:bodyPr/>
                    <a:lstStyle/>
                    <a:p>
                      <a:pPr algn="ctr" fontAlgn="base"/>
                      <a:r>
                        <a:rPr lang="en-IN" sz="1200" b="0" dirty="0">
                          <a:solidFill>
                            <a:srgbClr val="000000"/>
                          </a:solidFill>
                          <a:effectLst/>
                        </a:rPr>
                        <a:t>13</a:t>
                      </a:r>
                      <a:endParaRPr lang="en-IN" sz="1200" b="0" i="0" dirty="0">
                        <a:solidFill>
                          <a:srgbClr val="000000"/>
                        </a:solidFill>
                        <a:effectLst/>
                      </a:endParaRP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11-10-2023</a:t>
                      </a: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1.Namood-e-sehar</a:t>
                      </a:r>
                    </a:p>
                    <a:p>
                      <a:pPr algn="l" fontAlgn="base"/>
                      <a:r>
                        <a:rPr lang="en-IN" sz="1200" b="0" dirty="0">
                          <a:solidFill>
                            <a:schemeClr val="tx1"/>
                          </a:solidFill>
                          <a:effectLst/>
                        </a:rPr>
                        <a:t>2.Omar Mukhtar</a:t>
                      </a:r>
                    </a:p>
                    <a:p>
                      <a:pPr algn="l" fontAlgn="base"/>
                      <a:r>
                        <a:rPr lang="en-IN" sz="1200" b="0" dirty="0">
                          <a:solidFill>
                            <a:schemeClr val="tx1"/>
                          </a:solidFill>
                          <a:effectLst/>
                        </a:rPr>
                        <a:t>3. Anne Amitkumar Mahida</a:t>
                      </a:r>
                    </a:p>
                    <a:p>
                      <a:pPr algn="l" fontAlgn="base"/>
                      <a:r>
                        <a:rPr lang="en-IN" sz="1200" b="0" dirty="0">
                          <a:solidFill>
                            <a:schemeClr val="tx1"/>
                          </a:solidFill>
                          <a:effectLst/>
                        </a:rPr>
                        <a:t>4 Aravind Pradeep </a:t>
                      </a:r>
                      <a:r>
                        <a:rPr lang="en-IN" sz="1200" b="0" dirty="0" err="1">
                          <a:solidFill>
                            <a:schemeClr val="tx1"/>
                          </a:solidFill>
                          <a:effectLst/>
                        </a:rPr>
                        <a:t>Kunnel</a:t>
                      </a:r>
                      <a:endParaRPr lang="en-IN" sz="1200" b="0" dirty="0">
                        <a:solidFill>
                          <a:schemeClr val="tx1"/>
                        </a:solidFill>
                        <a:effectLst/>
                      </a:endParaRPr>
                    </a:p>
                    <a:p>
                      <a:pPr algn="l" fontAlgn="base"/>
                      <a:r>
                        <a:rPr lang="en-IN" sz="1200" b="0" i="0" dirty="0">
                          <a:solidFill>
                            <a:schemeClr val="tx1"/>
                          </a:solidFill>
                          <a:effectLst/>
                        </a:rPr>
                        <a:t>5.Richard </a:t>
                      </a:r>
                      <a:r>
                        <a:rPr lang="en-IN" sz="1200" b="0" i="0" dirty="0" err="1">
                          <a:solidFill>
                            <a:schemeClr val="tx1"/>
                          </a:solidFill>
                          <a:effectLst/>
                        </a:rPr>
                        <a:t>Lambroff</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Teams</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US" sz="1200" b="0" kern="1200" dirty="0">
                          <a:solidFill>
                            <a:schemeClr val="tx1"/>
                          </a:solidFill>
                          <a:effectLst/>
                        </a:rPr>
                        <a:t>Weekly meeting with the team members on making additional visualization and assuring that all the important causes of hatecrimes are discussed.</a:t>
                      </a:r>
                      <a:endParaRPr lang="en-US" sz="1200" b="0" i="0" dirty="0">
                        <a:solidFill>
                          <a:schemeClr val="tx1"/>
                        </a:solidFill>
                        <a:effectLst/>
                      </a:endParaRP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200" b="0" dirty="0">
                          <a:solidFill>
                            <a:schemeClr val="tx1"/>
                          </a:solidFill>
                          <a:effectLst/>
                        </a:rPr>
                        <a:t>Better understanding on the statistics of hate crime </a:t>
                      </a:r>
                      <a:endParaRPr lang="en-US" sz="1200" b="0" i="0" dirty="0">
                        <a:solidFill>
                          <a:schemeClr val="tx1"/>
                        </a:solidFill>
                        <a:effectLst/>
                      </a:endParaRPr>
                    </a:p>
                  </a:txBody>
                  <a:tcPr marL="44368" marR="44368" marT="22184" marB="22184" anchor="ctr">
                    <a:solidFill>
                      <a:schemeClr val="bg2">
                        <a:lumMod val="90000"/>
                      </a:schemeClr>
                    </a:solidFill>
                  </a:tcPr>
                </a:tc>
                <a:extLst>
                  <a:ext uri="{0D108BD9-81ED-4DB2-BD59-A6C34878D82A}">
                    <a16:rowId xmlns:a16="http://schemas.microsoft.com/office/drawing/2014/main" val="2282885303"/>
                  </a:ext>
                </a:extLst>
              </a:tr>
              <a:tr h="1311665">
                <a:tc>
                  <a:txBody>
                    <a:bodyPr/>
                    <a:lstStyle/>
                    <a:p>
                      <a:pPr algn="ctr" fontAlgn="base"/>
                      <a:r>
                        <a:rPr lang="en-IN" sz="1200" b="0" dirty="0">
                          <a:solidFill>
                            <a:srgbClr val="000000"/>
                          </a:solidFill>
                          <a:effectLst/>
                        </a:rPr>
                        <a:t>14</a:t>
                      </a:r>
                      <a:endParaRPr lang="en-IN" sz="1200" b="0" i="0" dirty="0">
                        <a:solidFill>
                          <a:srgbClr val="000000"/>
                        </a:solidFill>
                        <a:effectLst/>
                      </a:endParaRP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13-10-2023</a:t>
                      </a: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1.Namood-e-sehar</a:t>
                      </a:r>
                    </a:p>
                    <a:p>
                      <a:pPr algn="l" fontAlgn="base"/>
                      <a:r>
                        <a:rPr lang="en-IN" sz="1200" b="0" dirty="0">
                          <a:solidFill>
                            <a:schemeClr val="tx1"/>
                          </a:solidFill>
                          <a:effectLst/>
                        </a:rPr>
                        <a:t>2.Omar Mukhtar</a:t>
                      </a:r>
                    </a:p>
                    <a:p>
                      <a:pPr algn="l" fontAlgn="base"/>
                      <a:r>
                        <a:rPr lang="en-IN" sz="1200" b="0" dirty="0">
                          <a:solidFill>
                            <a:schemeClr val="tx1"/>
                          </a:solidFill>
                          <a:effectLst/>
                        </a:rPr>
                        <a:t>3. Anne Amitkumar Mahida</a:t>
                      </a:r>
                    </a:p>
                    <a:p>
                      <a:pPr algn="l" fontAlgn="base"/>
                      <a:r>
                        <a:rPr lang="en-IN" sz="1200" b="0" dirty="0">
                          <a:solidFill>
                            <a:schemeClr val="tx1"/>
                          </a:solidFill>
                          <a:effectLst/>
                        </a:rPr>
                        <a:t>4 Aravind Pradeep Kunnel</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Teams</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US" sz="1200" b="0" kern="1200" dirty="0">
                          <a:solidFill>
                            <a:schemeClr val="tx1"/>
                          </a:solidFill>
                          <a:effectLst/>
                        </a:rPr>
                        <a:t>Discussion on finalizing the datasets, cleaning it and extracting data for making visuals.</a:t>
                      </a:r>
                      <a:endParaRPr lang="en-US" sz="1200" b="0" i="0" dirty="0">
                        <a:solidFill>
                          <a:schemeClr val="tx1"/>
                        </a:solidFill>
                        <a:effectLst/>
                      </a:endParaRP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200" b="0" i="0" dirty="0">
                          <a:solidFill>
                            <a:schemeClr val="tx1"/>
                          </a:solidFill>
                          <a:effectLst/>
                        </a:rPr>
                        <a:t>Discussion on making new PowerBI dashboard and weekly updates</a:t>
                      </a:r>
                    </a:p>
                  </a:txBody>
                  <a:tcPr marL="44368" marR="44368" marT="22184" marB="22184" anchor="ctr">
                    <a:solidFill>
                      <a:schemeClr val="bg2">
                        <a:lumMod val="90000"/>
                      </a:schemeClr>
                    </a:solidFill>
                  </a:tcPr>
                </a:tc>
                <a:extLst>
                  <a:ext uri="{0D108BD9-81ED-4DB2-BD59-A6C34878D82A}">
                    <a16:rowId xmlns:a16="http://schemas.microsoft.com/office/drawing/2014/main" val="1221761500"/>
                  </a:ext>
                </a:extLst>
              </a:tr>
              <a:tr h="1155829">
                <a:tc>
                  <a:txBody>
                    <a:bodyPr/>
                    <a:lstStyle/>
                    <a:p>
                      <a:pPr algn="ctr" fontAlgn="base"/>
                      <a:r>
                        <a:rPr lang="en-IN" sz="1200" b="0" dirty="0">
                          <a:solidFill>
                            <a:srgbClr val="000000"/>
                          </a:solidFill>
                          <a:effectLst/>
                        </a:rPr>
                        <a:t>15</a:t>
                      </a:r>
                      <a:endParaRPr lang="en-IN" sz="1200" b="0" i="0" dirty="0">
                        <a:solidFill>
                          <a:srgbClr val="000000"/>
                        </a:solidFill>
                        <a:effectLst/>
                      </a:endParaRP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16-10-2023</a:t>
                      </a: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1.Namood-e-sehar</a:t>
                      </a:r>
                    </a:p>
                    <a:p>
                      <a:pPr algn="l" fontAlgn="base"/>
                      <a:r>
                        <a:rPr lang="en-IN" sz="1200" b="0" dirty="0">
                          <a:solidFill>
                            <a:schemeClr val="tx1"/>
                          </a:solidFill>
                          <a:effectLst/>
                        </a:rPr>
                        <a:t>2.Omar Mukhtar</a:t>
                      </a:r>
                    </a:p>
                    <a:p>
                      <a:pPr algn="l" fontAlgn="base"/>
                      <a:r>
                        <a:rPr lang="en-IN" sz="1200" b="0" dirty="0">
                          <a:solidFill>
                            <a:schemeClr val="tx1"/>
                          </a:solidFill>
                          <a:effectLst/>
                        </a:rPr>
                        <a:t>3. Anne Amitkumar Mahida</a:t>
                      </a:r>
                    </a:p>
                    <a:p>
                      <a:pPr algn="l" fontAlgn="base"/>
                      <a:r>
                        <a:rPr lang="en-IN" sz="1200" b="0" dirty="0">
                          <a:solidFill>
                            <a:schemeClr val="tx1"/>
                          </a:solidFill>
                          <a:effectLst/>
                        </a:rPr>
                        <a:t>4 Aravind Pradeep Kunnel</a:t>
                      </a: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Teams</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US" sz="1200" b="0" dirty="0">
                          <a:solidFill>
                            <a:schemeClr val="tx1"/>
                          </a:solidFill>
                          <a:effectLst/>
                        </a:rPr>
                        <a:t>PowerBI Dashboard is created with all the main visualizations in it. Weekly status and MRP SharePoint is also updated.</a:t>
                      </a:r>
                      <a:endParaRPr lang="en-US" sz="1200" b="0" i="0" dirty="0">
                        <a:solidFill>
                          <a:schemeClr val="tx1"/>
                        </a:solidFill>
                        <a:effectLst/>
                      </a:endParaRP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200" b="0" i="0" dirty="0">
                          <a:solidFill>
                            <a:schemeClr val="tx1"/>
                          </a:solidFill>
                          <a:effectLst/>
                        </a:rPr>
                        <a:t>PowerBI Dashboard is created and SharePoint updated</a:t>
                      </a:r>
                    </a:p>
                  </a:txBody>
                  <a:tcPr marL="44368" marR="44368" marT="22184" marB="22184" anchor="ctr">
                    <a:solidFill>
                      <a:schemeClr val="bg2">
                        <a:lumMod val="90000"/>
                      </a:schemeClr>
                    </a:solidFill>
                  </a:tcPr>
                </a:tc>
                <a:extLst>
                  <a:ext uri="{0D108BD9-81ED-4DB2-BD59-A6C34878D82A}">
                    <a16:rowId xmlns:a16="http://schemas.microsoft.com/office/drawing/2014/main" val="709148585"/>
                  </a:ext>
                </a:extLst>
              </a:tr>
            </a:tbl>
          </a:graphicData>
        </a:graphic>
      </p:graphicFrame>
    </p:spTree>
    <p:extLst>
      <p:ext uri="{BB962C8B-B14F-4D97-AF65-F5344CB8AC3E}">
        <p14:creationId xmlns:p14="http://schemas.microsoft.com/office/powerpoint/2010/main" val="1743466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extBox 12"/>
          <p:cNvSpPr txBox="1"/>
          <p:nvPr/>
        </p:nvSpPr>
        <p:spPr>
          <a:xfrm>
            <a:off x="2476480" y="332092"/>
            <a:ext cx="13339860" cy="1585755"/>
          </a:xfrm>
          <a:prstGeom prst="rect">
            <a:avLst/>
          </a:prstGeom>
        </p:spPr>
        <p:txBody>
          <a:bodyPr wrap="square" lIns="0" tIns="0" rIns="0" bIns="0" rtlCol="0" anchor="t">
            <a:spAutoFit/>
          </a:bodyPr>
          <a:lstStyle/>
          <a:p>
            <a:pPr>
              <a:lnSpc>
                <a:spcPts val="14400"/>
              </a:lnSpc>
            </a:pPr>
            <a:r>
              <a:rPr lang="en-US" sz="6000" spc="-144" dirty="0">
                <a:solidFill>
                  <a:srgbClr val="FFFEE6"/>
                </a:solidFill>
                <a:latin typeface="Glacial Indifference"/>
              </a:rPr>
              <a:t>COMMUNCATION AND TEAM MEETINGS</a:t>
            </a:r>
            <a:endParaRPr lang="en-US" dirty="0"/>
          </a:p>
        </p:txBody>
      </p:sp>
      <p:graphicFrame>
        <p:nvGraphicFramePr>
          <p:cNvPr id="4" name="Table 3">
            <a:extLst>
              <a:ext uri="{FF2B5EF4-FFF2-40B4-BE49-F238E27FC236}">
                <a16:creationId xmlns:a16="http://schemas.microsoft.com/office/drawing/2014/main" id="{9ECBBB58-9227-25CE-0038-8ABF812604A2}"/>
              </a:ext>
            </a:extLst>
          </p:cNvPr>
          <p:cNvGraphicFramePr>
            <a:graphicFrameLocks noGrp="1"/>
          </p:cNvGraphicFramePr>
          <p:nvPr>
            <p:extLst>
              <p:ext uri="{D42A27DB-BD31-4B8C-83A1-F6EECF244321}">
                <p14:modId xmlns:p14="http://schemas.microsoft.com/office/powerpoint/2010/main" val="3664057172"/>
              </p:ext>
            </p:extLst>
          </p:nvPr>
        </p:nvGraphicFramePr>
        <p:xfrm>
          <a:off x="1557688" y="2368498"/>
          <a:ext cx="15803879" cy="7052227"/>
        </p:xfrm>
        <a:graphic>
          <a:graphicData uri="http://schemas.openxmlformats.org/drawingml/2006/table">
            <a:tbl>
              <a:tblPr firstRow="1" bandRow="1">
                <a:tableStyleId>{F5AB1C69-6EDB-4FF4-983F-18BD219EF322}</a:tableStyleId>
              </a:tblPr>
              <a:tblGrid>
                <a:gridCol w="598392">
                  <a:extLst>
                    <a:ext uri="{9D8B030D-6E8A-4147-A177-3AD203B41FA5}">
                      <a16:colId xmlns:a16="http://schemas.microsoft.com/office/drawing/2014/main" val="3709133914"/>
                    </a:ext>
                  </a:extLst>
                </a:gridCol>
                <a:gridCol w="1952651">
                  <a:extLst>
                    <a:ext uri="{9D8B030D-6E8A-4147-A177-3AD203B41FA5}">
                      <a16:colId xmlns:a16="http://schemas.microsoft.com/office/drawing/2014/main" val="2023627250"/>
                    </a:ext>
                  </a:extLst>
                </a:gridCol>
                <a:gridCol w="3495879">
                  <a:extLst>
                    <a:ext uri="{9D8B030D-6E8A-4147-A177-3AD203B41FA5}">
                      <a16:colId xmlns:a16="http://schemas.microsoft.com/office/drawing/2014/main" val="438788838"/>
                    </a:ext>
                  </a:extLst>
                </a:gridCol>
                <a:gridCol w="2015643">
                  <a:extLst>
                    <a:ext uri="{9D8B030D-6E8A-4147-A177-3AD203B41FA5}">
                      <a16:colId xmlns:a16="http://schemas.microsoft.com/office/drawing/2014/main" val="172353934"/>
                    </a:ext>
                  </a:extLst>
                </a:gridCol>
                <a:gridCol w="3621857">
                  <a:extLst>
                    <a:ext uri="{9D8B030D-6E8A-4147-A177-3AD203B41FA5}">
                      <a16:colId xmlns:a16="http://schemas.microsoft.com/office/drawing/2014/main" val="4157717522"/>
                    </a:ext>
                  </a:extLst>
                </a:gridCol>
                <a:gridCol w="4119457">
                  <a:extLst>
                    <a:ext uri="{9D8B030D-6E8A-4147-A177-3AD203B41FA5}">
                      <a16:colId xmlns:a16="http://schemas.microsoft.com/office/drawing/2014/main" val="564589387"/>
                    </a:ext>
                  </a:extLst>
                </a:gridCol>
              </a:tblGrid>
              <a:tr h="315257">
                <a:tc>
                  <a:txBody>
                    <a:bodyPr/>
                    <a:lstStyle/>
                    <a:p>
                      <a:pPr marL="0" algn="ctr" rtl="0" eaLnBrk="1" latinLnBrk="0" hangingPunct="1">
                        <a:spcBef>
                          <a:spcPts val="0"/>
                        </a:spcBef>
                        <a:spcAft>
                          <a:spcPts val="0"/>
                        </a:spcAft>
                      </a:pPr>
                      <a:r>
                        <a:rPr lang="en-IN" sz="1200" kern="1200" dirty="0" err="1">
                          <a:solidFill>
                            <a:srgbClr val="FFFFFF"/>
                          </a:solidFill>
                          <a:effectLst/>
                        </a:rPr>
                        <a:t>S.No</a:t>
                      </a:r>
                      <a:endParaRPr lang="en-IN" sz="1200" dirty="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Date</a:t>
                      </a:r>
                      <a:endParaRPr lang="en-IN" sz="120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Attendees</a:t>
                      </a:r>
                      <a:endParaRPr lang="en-IN" sz="120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Medium</a:t>
                      </a:r>
                      <a:endParaRPr lang="en-IN" sz="120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Agenda</a:t>
                      </a:r>
                      <a:endParaRPr lang="en-IN" sz="120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Result</a:t>
                      </a:r>
                      <a:endParaRPr lang="en-IN" sz="1200" dirty="0">
                        <a:effectLst/>
                      </a:endParaRPr>
                    </a:p>
                  </a:txBody>
                  <a:tcPr marL="0" marR="0" marT="0" marB="0" anchor="ctr">
                    <a:solidFill>
                      <a:schemeClr val="bg2">
                        <a:lumMod val="50000"/>
                      </a:schemeClr>
                    </a:solidFill>
                  </a:tcPr>
                </a:tc>
                <a:extLst>
                  <a:ext uri="{0D108BD9-81ED-4DB2-BD59-A6C34878D82A}">
                    <a16:rowId xmlns:a16="http://schemas.microsoft.com/office/drawing/2014/main" val="810969522"/>
                  </a:ext>
                </a:extLst>
              </a:tr>
              <a:tr h="1312015">
                <a:tc>
                  <a:txBody>
                    <a:bodyPr/>
                    <a:lstStyle/>
                    <a:p>
                      <a:pPr algn="ctr" fontAlgn="base"/>
                      <a:r>
                        <a:rPr lang="en-IN" sz="1200" b="0" dirty="0">
                          <a:solidFill>
                            <a:schemeClr val="tx1"/>
                          </a:solidFill>
                          <a:effectLst/>
                        </a:rPr>
                        <a:t>16</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18-10-2023</a:t>
                      </a: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1.Namood-e-sehar</a:t>
                      </a:r>
                    </a:p>
                    <a:p>
                      <a:pPr algn="l" fontAlgn="base"/>
                      <a:r>
                        <a:rPr lang="en-IN" sz="1200" b="0" dirty="0">
                          <a:solidFill>
                            <a:schemeClr val="tx1"/>
                          </a:solidFill>
                          <a:effectLst/>
                        </a:rPr>
                        <a:t>2.Omar Mukhtar</a:t>
                      </a:r>
                    </a:p>
                    <a:p>
                      <a:pPr algn="l" fontAlgn="base"/>
                      <a:r>
                        <a:rPr lang="en-IN" sz="1200" b="0" dirty="0">
                          <a:solidFill>
                            <a:schemeClr val="tx1"/>
                          </a:solidFill>
                          <a:effectLst/>
                        </a:rPr>
                        <a:t>3. Anne Amitkumar Mahida</a:t>
                      </a:r>
                    </a:p>
                    <a:p>
                      <a:pPr algn="l" fontAlgn="base"/>
                      <a:r>
                        <a:rPr lang="en-IN" sz="1200" b="0" dirty="0">
                          <a:solidFill>
                            <a:schemeClr val="tx1"/>
                          </a:solidFill>
                          <a:effectLst/>
                        </a:rPr>
                        <a:t>4 Aravind Pradeep </a:t>
                      </a:r>
                      <a:r>
                        <a:rPr lang="en-IN" sz="1200" b="0" dirty="0" err="1">
                          <a:solidFill>
                            <a:schemeClr val="tx1"/>
                          </a:solidFill>
                          <a:effectLst/>
                        </a:rPr>
                        <a:t>Kunnel</a:t>
                      </a:r>
                      <a:endParaRPr lang="en-IN" sz="1200" b="0" dirty="0">
                        <a:solidFill>
                          <a:schemeClr val="tx1"/>
                        </a:solidFill>
                        <a:effectLst/>
                      </a:endParaRPr>
                    </a:p>
                    <a:p>
                      <a:pPr algn="l" fontAlgn="base"/>
                      <a:r>
                        <a:rPr lang="en-IN" sz="1200" b="0" i="0" dirty="0">
                          <a:solidFill>
                            <a:schemeClr val="tx1"/>
                          </a:solidFill>
                          <a:effectLst/>
                        </a:rPr>
                        <a:t>5. Richard </a:t>
                      </a:r>
                      <a:r>
                        <a:rPr lang="en-IN" sz="1200" b="0" i="0" dirty="0" err="1">
                          <a:solidFill>
                            <a:schemeClr val="tx1"/>
                          </a:solidFill>
                          <a:effectLst/>
                        </a:rPr>
                        <a:t>Lambroff</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Teams</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US" sz="1200" b="0" i="0" dirty="0">
                          <a:solidFill>
                            <a:schemeClr val="tx1"/>
                          </a:solidFill>
                          <a:effectLst/>
                        </a:rPr>
                        <a:t>Weekly status report 6</a:t>
                      </a: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200" b="0" dirty="0">
                          <a:solidFill>
                            <a:schemeClr val="tx1"/>
                          </a:solidFill>
                          <a:effectLst/>
                        </a:rPr>
                        <a:t>Better understanding on the statistics of hate crime </a:t>
                      </a:r>
                      <a:endParaRPr lang="en-US" sz="1200" b="0" i="0" dirty="0">
                        <a:solidFill>
                          <a:schemeClr val="tx1"/>
                        </a:solidFill>
                        <a:effectLst/>
                      </a:endParaRPr>
                    </a:p>
                  </a:txBody>
                  <a:tcPr marL="44368" marR="44368" marT="22184" marB="22184" anchor="ctr">
                    <a:solidFill>
                      <a:schemeClr val="bg2">
                        <a:lumMod val="90000"/>
                      </a:schemeClr>
                    </a:solidFill>
                  </a:tcPr>
                </a:tc>
                <a:extLst>
                  <a:ext uri="{0D108BD9-81ED-4DB2-BD59-A6C34878D82A}">
                    <a16:rowId xmlns:a16="http://schemas.microsoft.com/office/drawing/2014/main" val="694959911"/>
                  </a:ext>
                </a:extLst>
              </a:tr>
              <a:tr h="1312015">
                <a:tc>
                  <a:txBody>
                    <a:bodyPr/>
                    <a:lstStyle/>
                    <a:p>
                      <a:pPr algn="ctr" fontAlgn="base"/>
                      <a:r>
                        <a:rPr lang="en-IN" sz="1200" b="0" dirty="0">
                          <a:solidFill>
                            <a:schemeClr val="tx1"/>
                          </a:solidFill>
                          <a:effectLst/>
                        </a:rPr>
                        <a:t>17</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30-10-2023</a:t>
                      </a: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1.Namood-e-sehar</a:t>
                      </a:r>
                    </a:p>
                    <a:p>
                      <a:pPr algn="l" fontAlgn="base"/>
                      <a:r>
                        <a:rPr lang="en-IN" sz="1200" b="0" dirty="0">
                          <a:solidFill>
                            <a:schemeClr val="tx1"/>
                          </a:solidFill>
                          <a:effectLst/>
                        </a:rPr>
                        <a:t>2.Omar Mukhtar</a:t>
                      </a:r>
                    </a:p>
                    <a:p>
                      <a:pPr algn="l" fontAlgn="base"/>
                      <a:r>
                        <a:rPr lang="en-IN" sz="1200" b="0" dirty="0">
                          <a:solidFill>
                            <a:schemeClr val="tx1"/>
                          </a:solidFill>
                          <a:effectLst/>
                        </a:rPr>
                        <a:t>3. Anne Amitkumar Mahida</a:t>
                      </a:r>
                    </a:p>
                    <a:p>
                      <a:pPr algn="l" fontAlgn="base"/>
                      <a:r>
                        <a:rPr lang="en-IN" sz="1200" b="0" dirty="0">
                          <a:solidFill>
                            <a:schemeClr val="tx1"/>
                          </a:solidFill>
                          <a:effectLst/>
                        </a:rPr>
                        <a:t>4 Aravind Pradeep Kunnel</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Teams</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US" sz="1200" b="0" kern="1200" dirty="0">
                          <a:solidFill>
                            <a:schemeClr val="tx1"/>
                          </a:solidFill>
                          <a:effectLst/>
                        </a:rPr>
                        <a:t>Discussion on finalizing the datasets, cleaning it and extracting data for making visuals.</a:t>
                      </a:r>
                      <a:endParaRPr lang="en-US" sz="1200" b="0" i="0" dirty="0">
                        <a:solidFill>
                          <a:schemeClr val="tx1"/>
                        </a:solidFill>
                        <a:effectLst/>
                      </a:endParaRP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200" b="0" i="0" dirty="0">
                          <a:solidFill>
                            <a:schemeClr val="tx1"/>
                          </a:solidFill>
                          <a:effectLst/>
                        </a:rPr>
                        <a:t>Discussion on making new PowerBI dashboard and weekly updates</a:t>
                      </a:r>
                    </a:p>
                  </a:txBody>
                  <a:tcPr marL="44368" marR="44368" marT="22184" marB="22184" anchor="ctr">
                    <a:solidFill>
                      <a:schemeClr val="bg2">
                        <a:lumMod val="90000"/>
                      </a:schemeClr>
                    </a:solidFill>
                  </a:tcPr>
                </a:tc>
                <a:extLst>
                  <a:ext uri="{0D108BD9-81ED-4DB2-BD59-A6C34878D82A}">
                    <a16:rowId xmlns:a16="http://schemas.microsoft.com/office/drawing/2014/main" val="2282885303"/>
                  </a:ext>
                </a:extLst>
              </a:tr>
              <a:tr h="1488910">
                <a:tc>
                  <a:txBody>
                    <a:bodyPr/>
                    <a:lstStyle/>
                    <a:p>
                      <a:pPr algn="ctr" fontAlgn="base"/>
                      <a:r>
                        <a:rPr lang="en-IN" sz="1200" b="0" dirty="0">
                          <a:solidFill>
                            <a:schemeClr val="tx1"/>
                          </a:solidFill>
                          <a:effectLst/>
                        </a:rPr>
                        <a:t>18</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01-11-2023</a:t>
                      </a: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1.Namood-e-sehar</a:t>
                      </a:r>
                    </a:p>
                    <a:p>
                      <a:pPr algn="l" fontAlgn="base"/>
                      <a:r>
                        <a:rPr lang="en-IN" sz="1200" b="0" dirty="0">
                          <a:solidFill>
                            <a:schemeClr val="tx1"/>
                          </a:solidFill>
                          <a:effectLst/>
                        </a:rPr>
                        <a:t>2.Omar Mukhtar</a:t>
                      </a:r>
                    </a:p>
                    <a:p>
                      <a:pPr algn="l" fontAlgn="base"/>
                      <a:r>
                        <a:rPr lang="en-IN" sz="1200" b="0" dirty="0">
                          <a:solidFill>
                            <a:schemeClr val="tx1"/>
                          </a:solidFill>
                          <a:effectLst/>
                        </a:rPr>
                        <a:t>3. Anne Amitkumar Mahida</a:t>
                      </a:r>
                    </a:p>
                    <a:p>
                      <a:pPr algn="l" fontAlgn="base"/>
                      <a:r>
                        <a:rPr lang="en-IN" sz="1200" b="0" dirty="0">
                          <a:solidFill>
                            <a:schemeClr val="tx1"/>
                          </a:solidFill>
                          <a:effectLst/>
                        </a:rPr>
                        <a:t>4 Aravind Pradeep </a:t>
                      </a:r>
                      <a:r>
                        <a:rPr lang="en-IN" sz="1200" b="0" dirty="0" err="1">
                          <a:solidFill>
                            <a:schemeClr val="tx1"/>
                          </a:solidFill>
                          <a:effectLst/>
                        </a:rPr>
                        <a:t>Kunnel</a:t>
                      </a:r>
                      <a:endParaRPr lang="en-IN" sz="1200" b="0" dirty="0">
                        <a:solidFill>
                          <a:schemeClr val="tx1"/>
                        </a:solidFill>
                        <a:effectLst/>
                      </a:endParaRPr>
                    </a:p>
                    <a:p>
                      <a:pPr algn="l" fontAlgn="base"/>
                      <a:r>
                        <a:rPr lang="en-IN" sz="1200" b="0" dirty="0">
                          <a:solidFill>
                            <a:schemeClr val="tx1"/>
                          </a:solidFill>
                          <a:effectLst/>
                        </a:rPr>
                        <a:t>5.Richard </a:t>
                      </a:r>
                      <a:r>
                        <a:rPr lang="en-IN" sz="1200" b="0" dirty="0" err="1">
                          <a:solidFill>
                            <a:schemeClr val="tx1"/>
                          </a:solidFill>
                          <a:effectLst/>
                        </a:rPr>
                        <a:t>Lambroff</a:t>
                      </a:r>
                      <a:endParaRPr lang="en-IN" sz="1200" b="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Teams</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US" sz="1200" b="0" dirty="0">
                          <a:solidFill>
                            <a:schemeClr val="tx1"/>
                          </a:solidFill>
                          <a:effectLst/>
                        </a:rPr>
                        <a:t>Weekly status report 7</a:t>
                      </a:r>
                      <a:endParaRPr lang="en-US" sz="1200" b="0" i="0" dirty="0">
                        <a:solidFill>
                          <a:schemeClr val="tx1"/>
                        </a:solidFill>
                        <a:effectLst/>
                      </a:endParaRP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200" b="0" i="0" dirty="0">
                          <a:solidFill>
                            <a:schemeClr val="tx1"/>
                          </a:solidFill>
                          <a:effectLst/>
                        </a:rPr>
                        <a:t>We need more visualizations in order to give our perspective. </a:t>
                      </a:r>
                    </a:p>
                  </a:txBody>
                  <a:tcPr marL="44368" marR="44368" marT="22184" marB="22184" anchor="ctr">
                    <a:solidFill>
                      <a:schemeClr val="bg2">
                        <a:lumMod val="90000"/>
                      </a:schemeClr>
                    </a:solidFill>
                  </a:tcPr>
                </a:tc>
                <a:extLst>
                  <a:ext uri="{0D108BD9-81ED-4DB2-BD59-A6C34878D82A}">
                    <a16:rowId xmlns:a16="http://schemas.microsoft.com/office/drawing/2014/main" val="1221761500"/>
                  </a:ext>
                </a:extLst>
              </a:tr>
              <a:tr h="1312015">
                <a:tc>
                  <a:txBody>
                    <a:bodyPr/>
                    <a:lstStyle/>
                    <a:p>
                      <a:pPr algn="ctr" fontAlgn="base"/>
                      <a:r>
                        <a:rPr lang="en-IN" sz="1200" b="0" i="0" dirty="0">
                          <a:solidFill>
                            <a:schemeClr val="tx1"/>
                          </a:solidFill>
                          <a:effectLst/>
                        </a:rPr>
                        <a:t>19</a:t>
                      </a:r>
                    </a:p>
                  </a:txBody>
                  <a:tcPr marL="44368" marR="44368" marT="22184" marB="22184" anchor="ctr">
                    <a:solidFill>
                      <a:schemeClr val="bg2">
                        <a:lumMod val="90000"/>
                      </a:schemeClr>
                    </a:solidFill>
                  </a:tcPr>
                </a:tc>
                <a:tc>
                  <a:txBody>
                    <a:bodyPr/>
                    <a:lstStyle/>
                    <a:p>
                      <a:pPr algn="l" fontAlgn="base"/>
                      <a:r>
                        <a:rPr lang="en-IN" sz="1200" b="0" i="0" dirty="0">
                          <a:solidFill>
                            <a:schemeClr val="tx1"/>
                          </a:solidFill>
                          <a:effectLst/>
                        </a:rPr>
                        <a:t>07-11-2023</a:t>
                      </a:r>
                    </a:p>
                  </a:txBody>
                  <a:tcPr marL="44368" marR="44368" marT="22184" marB="22184" anchor="ctr">
                    <a:solidFill>
                      <a:schemeClr val="bg2">
                        <a:lumMod val="90000"/>
                      </a:schemeClr>
                    </a:solidFill>
                  </a:tcPr>
                </a:tc>
                <a:tc>
                  <a:txBody>
                    <a:bodyPr/>
                    <a:lstStyle/>
                    <a:p>
                      <a:pPr algn="l" fontAlgn="base"/>
                      <a:r>
                        <a:rPr lang="en-IN" sz="1200" b="0" i="0" dirty="0">
                          <a:solidFill>
                            <a:schemeClr val="tx1"/>
                          </a:solidFill>
                          <a:effectLst/>
                        </a:rPr>
                        <a:t>1.Namood-e-sehar</a:t>
                      </a:r>
                    </a:p>
                    <a:p>
                      <a:pPr algn="l" fontAlgn="base"/>
                      <a:r>
                        <a:rPr lang="en-IN" sz="1200" b="0" i="0" dirty="0">
                          <a:solidFill>
                            <a:schemeClr val="tx1"/>
                          </a:solidFill>
                          <a:effectLst/>
                        </a:rPr>
                        <a:t>2.Omar Mukhtar</a:t>
                      </a:r>
                    </a:p>
                    <a:p>
                      <a:pPr algn="l" fontAlgn="base"/>
                      <a:r>
                        <a:rPr lang="en-IN" sz="1200" b="0" i="0" dirty="0">
                          <a:solidFill>
                            <a:schemeClr val="tx1"/>
                          </a:solidFill>
                          <a:effectLst/>
                        </a:rPr>
                        <a:t>3. Anne </a:t>
                      </a:r>
                      <a:r>
                        <a:rPr lang="en-IN" sz="1200" b="0" i="0" dirty="0" err="1">
                          <a:solidFill>
                            <a:schemeClr val="tx1"/>
                          </a:solidFill>
                          <a:effectLst/>
                        </a:rPr>
                        <a:t>Amitkumar</a:t>
                      </a:r>
                      <a:r>
                        <a:rPr lang="en-IN" sz="1200" b="0" i="0" dirty="0">
                          <a:solidFill>
                            <a:schemeClr val="tx1"/>
                          </a:solidFill>
                          <a:effectLst/>
                        </a:rPr>
                        <a:t> </a:t>
                      </a:r>
                      <a:r>
                        <a:rPr lang="en-IN" sz="1200" b="0" i="0" dirty="0" err="1">
                          <a:solidFill>
                            <a:schemeClr val="tx1"/>
                          </a:solidFill>
                          <a:effectLst/>
                        </a:rPr>
                        <a:t>Mahida</a:t>
                      </a:r>
                      <a:endParaRPr lang="en-IN" sz="1200" b="0" i="0" dirty="0">
                        <a:solidFill>
                          <a:schemeClr val="tx1"/>
                        </a:solidFill>
                        <a:effectLst/>
                      </a:endParaRPr>
                    </a:p>
                    <a:p>
                      <a:pPr algn="l" fontAlgn="base"/>
                      <a:r>
                        <a:rPr lang="en-IN" sz="1200" b="0" i="0" dirty="0">
                          <a:solidFill>
                            <a:schemeClr val="tx1"/>
                          </a:solidFill>
                          <a:effectLst/>
                        </a:rPr>
                        <a:t>4 Aravind Pradeep </a:t>
                      </a:r>
                      <a:r>
                        <a:rPr lang="en-IN" sz="1200" b="0" i="0" dirty="0" err="1">
                          <a:solidFill>
                            <a:schemeClr val="tx1"/>
                          </a:solidFill>
                          <a:effectLst/>
                        </a:rPr>
                        <a:t>Kunnel</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IN" sz="1200" b="0" i="0" dirty="0">
                          <a:solidFill>
                            <a:schemeClr val="tx1"/>
                          </a:solidFill>
                          <a:effectLst/>
                        </a:rPr>
                        <a:t>Teams</a:t>
                      </a:r>
                    </a:p>
                  </a:txBody>
                  <a:tcPr marL="44368" marR="44368" marT="22184" marB="22184" anchor="ctr">
                    <a:solidFill>
                      <a:schemeClr val="bg2">
                        <a:lumMod val="90000"/>
                      </a:schemeClr>
                    </a:solidFill>
                  </a:tcPr>
                </a:tc>
                <a:tc>
                  <a:txBody>
                    <a:bodyPr/>
                    <a:lstStyle/>
                    <a:p>
                      <a:pPr algn="l" fontAlgn="base"/>
                      <a:r>
                        <a:rPr lang="en-US" sz="1200" b="0" i="0" dirty="0">
                          <a:solidFill>
                            <a:schemeClr val="tx1"/>
                          </a:solidFill>
                          <a:effectLst/>
                        </a:rPr>
                        <a:t>Discussing how to dive deep into required visualization </a:t>
                      </a: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200" b="0" i="0" dirty="0">
                          <a:solidFill>
                            <a:schemeClr val="tx1"/>
                          </a:solidFill>
                          <a:effectLst/>
                        </a:rPr>
                        <a:t>Successful in creating visualizations </a:t>
                      </a:r>
                    </a:p>
                  </a:txBody>
                  <a:tcPr marL="44368" marR="44368" marT="22184" marB="22184" anchor="ctr">
                    <a:solidFill>
                      <a:schemeClr val="bg2">
                        <a:lumMod val="90000"/>
                      </a:schemeClr>
                    </a:solidFill>
                  </a:tcPr>
                </a:tc>
                <a:extLst>
                  <a:ext uri="{0D108BD9-81ED-4DB2-BD59-A6C34878D82A}">
                    <a16:rowId xmlns:a16="http://schemas.microsoft.com/office/drawing/2014/main" val="709148585"/>
                  </a:ext>
                </a:extLst>
              </a:tr>
              <a:tr h="1312015">
                <a:tc>
                  <a:txBody>
                    <a:bodyPr/>
                    <a:lstStyle/>
                    <a:p>
                      <a:pPr algn="ctr" fontAlgn="base"/>
                      <a:r>
                        <a:rPr lang="en-IN" sz="1200" b="0" i="0" dirty="0">
                          <a:solidFill>
                            <a:schemeClr val="tx1"/>
                          </a:solidFill>
                          <a:effectLst/>
                        </a:rPr>
                        <a:t>20 </a:t>
                      </a:r>
                    </a:p>
                  </a:txBody>
                  <a:tcPr marL="44368" marR="44368" marT="22184" marB="22184" anchor="ctr">
                    <a:solidFill>
                      <a:schemeClr val="bg2">
                        <a:lumMod val="90000"/>
                      </a:schemeClr>
                    </a:solidFill>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IN" sz="1200" b="0" i="0" dirty="0">
                          <a:solidFill>
                            <a:schemeClr val="tx1"/>
                          </a:solidFill>
                          <a:effectLst/>
                        </a:rPr>
                        <a:t>08-11-2023</a:t>
                      </a:r>
                    </a:p>
                    <a:p>
                      <a:pPr algn="l" fontAlgn="base"/>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1.Namood-e-sehar</a:t>
                      </a:r>
                    </a:p>
                    <a:p>
                      <a:pPr algn="l" fontAlgn="base"/>
                      <a:r>
                        <a:rPr lang="en-IN" sz="1200" b="0" dirty="0">
                          <a:solidFill>
                            <a:schemeClr val="tx1"/>
                          </a:solidFill>
                          <a:effectLst/>
                        </a:rPr>
                        <a:t>2.Omar Mukhtar</a:t>
                      </a:r>
                    </a:p>
                    <a:p>
                      <a:pPr algn="l" fontAlgn="base"/>
                      <a:r>
                        <a:rPr lang="en-IN" sz="1200" b="0" dirty="0">
                          <a:solidFill>
                            <a:schemeClr val="tx1"/>
                          </a:solidFill>
                          <a:effectLst/>
                        </a:rPr>
                        <a:t>3. Anne </a:t>
                      </a:r>
                      <a:r>
                        <a:rPr lang="en-IN" sz="1200" b="0" dirty="0" err="1">
                          <a:solidFill>
                            <a:schemeClr val="tx1"/>
                          </a:solidFill>
                          <a:effectLst/>
                        </a:rPr>
                        <a:t>Amitkumar</a:t>
                      </a:r>
                      <a:r>
                        <a:rPr lang="en-IN" sz="1200" b="0" dirty="0">
                          <a:solidFill>
                            <a:schemeClr val="tx1"/>
                          </a:solidFill>
                          <a:effectLst/>
                        </a:rPr>
                        <a:t> </a:t>
                      </a:r>
                      <a:r>
                        <a:rPr lang="en-IN" sz="1200" b="0" dirty="0" err="1">
                          <a:solidFill>
                            <a:schemeClr val="tx1"/>
                          </a:solidFill>
                          <a:effectLst/>
                        </a:rPr>
                        <a:t>Mahida</a:t>
                      </a:r>
                      <a:endParaRPr lang="en-IN" sz="1200" b="0" dirty="0">
                        <a:solidFill>
                          <a:schemeClr val="tx1"/>
                        </a:solidFill>
                        <a:effectLst/>
                      </a:endParaRPr>
                    </a:p>
                    <a:p>
                      <a:pPr algn="l" fontAlgn="base"/>
                      <a:r>
                        <a:rPr lang="en-IN" sz="1200" b="0" dirty="0">
                          <a:solidFill>
                            <a:schemeClr val="tx1"/>
                          </a:solidFill>
                          <a:effectLst/>
                        </a:rPr>
                        <a:t>4 Aravind Pradeep </a:t>
                      </a:r>
                      <a:r>
                        <a:rPr lang="en-IN" sz="1200" b="0" dirty="0" err="1">
                          <a:solidFill>
                            <a:schemeClr val="tx1"/>
                          </a:solidFill>
                          <a:effectLst/>
                        </a:rPr>
                        <a:t>Kunnel</a:t>
                      </a:r>
                      <a:endParaRPr lang="en-IN" sz="1200" b="0" dirty="0">
                        <a:solidFill>
                          <a:schemeClr val="tx1"/>
                        </a:solidFill>
                        <a:effectLst/>
                      </a:endParaRPr>
                    </a:p>
                    <a:p>
                      <a:pPr algn="l" fontAlgn="base"/>
                      <a:r>
                        <a:rPr lang="en-IN" sz="1200" b="0" dirty="0">
                          <a:solidFill>
                            <a:schemeClr val="tx1"/>
                          </a:solidFill>
                          <a:effectLst/>
                        </a:rPr>
                        <a:t>5.Richard </a:t>
                      </a:r>
                      <a:r>
                        <a:rPr lang="en-IN" sz="1200" b="0" dirty="0" err="1">
                          <a:solidFill>
                            <a:schemeClr val="tx1"/>
                          </a:solidFill>
                          <a:effectLst/>
                        </a:rPr>
                        <a:t>Lambroff</a:t>
                      </a:r>
                      <a:endParaRPr lang="en-IN" sz="1200" b="0" dirty="0">
                        <a:solidFill>
                          <a:schemeClr val="tx1"/>
                        </a:solidFill>
                        <a:effectLst/>
                      </a:endParaRPr>
                    </a:p>
                    <a:p>
                      <a:pPr algn="l" fontAlgn="base"/>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IN" sz="1200" b="0" i="0" dirty="0">
                          <a:solidFill>
                            <a:schemeClr val="tx1"/>
                          </a:solidFill>
                          <a:effectLst/>
                        </a:rPr>
                        <a:t>Teams</a:t>
                      </a:r>
                    </a:p>
                  </a:txBody>
                  <a:tcPr marL="44368" marR="44368" marT="22184" marB="22184" anchor="ctr">
                    <a:solidFill>
                      <a:schemeClr val="bg2">
                        <a:lumMod val="90000"/>
                      </a:schemeClr>
                    </a:solidFill>
                  </a:tcPr>
                </a:tc>
                <a:tc>
                  <a:txBody>
                    <a:bodyPr/>
                    <a:lstStyle/>
                    <a:p>
                      <a:pPr algn="l" fontAlgn="base"/>
                      <a:r>
                        <a:rPr lang="en-US" sz="1200" b="0" i="0" dirty="0">
                          <a:solidFill>
                            <a:schemeClr val="tx1"/>
                          </a:solidFill>
                          <a:effectLst/>
                        </a:rPr>
                        <a:t>Advice us on to do prediction  modeling </a:t>
                      </a: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200" b="0" i="0" dirty="0">
                          <a:solidFill>
                            <a:schemeClr val="tx1"/>
                          </a:solidFill>
                          <a:effectLst/>
                        </a:rPr>
                        <a:t>Satisfied with our work </a:t>
                      </a:r>
                    </a:p>
                  </a:txBody>
                  <a:tcPr marL="44368" marR="44368" marT="22184" marB="22184" anchor="ctr">
                    <a:solidFill>
                      <a:schemeClr val="bg2">
                        <a:lumMod val="90000"/>
                      </a:schemeClr>
                    </a:solidFill>
                  </a:tcPr>
                </a:tc>
                <a:extLst>
                  <a:ext uri="{0D108BD9-81ED-4DB2-BD59-A6C34878D82A}">
                    <a16:rowId xmlns:a16="http://schemas.microsoft.com/office/drawing/2014/main" val="3008930310"/>
                  </a:ext>
                </a:extLst>
              </a:tr>
            </a:tbl>
          </a:graphicData>
        </a:graphic>
      </p:graphicFrame>
    </p:spTree>
    <p:extLst>
      <p:ext uri="{BB962C8B-B14F-4D97-AF65-F5344CB8AC3E}">
        <p14:creationId xmlns:p14="http://schemas.microsoft.com/office/powerpoint/2010/main" val="2367775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723899" y="2495755"/>
            <a:ext cx="12033457" cy="7168798"/>
          </a:xfrm>
          <a:prstGeom prst="rect">
            <a:avLst/>
          </a:prstGeom>
          <a:solidFill>
            <a:srgbClr val="D4C46B">
              <a:alpha val="29804"/>
            </a:srgbClr>
          </a:solidFill>
        </p:spPr>
        <p:txBody>
          <a:bodyPr/>
          <a:lstStyle/>
          <a:p>
            <a:endParaRPr lang="en-CA"/>
          </a:p>
        </p:txBody>
      </p:sp>
      <p:sp>
        <p:nvSpPr>
          <p:cNvPr id="3" name="AutoShape 3"/>
          <p:cNvSpPr/>
          <p:nvPr/>
        </p:nvSpPr>
        <p:spPr>
          <a:xfrm>
            <a:off x="723899" y="2495755"/>
            <a:ext cx="12033458" cy="7168798"/>
          </a:xfrm>
          <a:prstGeom prst="rect">
            <a:avLst/>
          </a:prstGeom>
          <a:solidFill>
            <a:srgbClr val="D4C46B">
              <a:alpha val="29804"/>
            </a:srgbClr>
          </a:solidFill>
        </p:spPr>
        <p:txBody>
          <a:bodyPr/>
          <a:lstStyle/>
          <a:p>
            <a:endParaRPr lang="en-CA"/>
          </a:p>
        </p:txBody>
      </p:sp>
      <p:sp>
        <p:nvSpPr>
          <p:cNvPr id="4" name="AutoShape 4"/>
          <p:cNvSpPr/>
          <p:nvPr/>
        </p:nvSpPr>
        <p:spPr>
          <a:xfrm>
            <a:off x="650156" y="2495755"/>
            <a:ext cx="12033458" cy="7168798"/>
          </a:xfrm>
          <a:prstGeom prst="rect">
            <a:avLst/>
          </a:prstGeom>
          <a:solidFill>
            <a:srgbClr val="D4C46B">
              <a:alpha val="29804"/>
            </a:srgbClr>
          </a:solidFill>
        </p:spPr>
        <p:txBody>
          <a:bodyPr/>
          <a:lstStyle/>
          <a:p>
            <a:endParaRPr lang="en-CA"/>
          </a:p>
        </p:txBody>
      </p:sp>
      <p:sp>
        <p:nvSpPr>
          <p:cNvPr id="6" name="TextBox 6"/>
          <p:cNvSpPr txBox="1"/>
          <p:nvPr/>
        </p:nvSpPr>
        <p:spPr>
          <a:xfrm>
            <a:off x="863600" y="3331416"/>
            <a:ext cx="11820014" cy="5924699"/>
          </a:xfrm>
          <a:prstGeom prst="rect">
            <a:avLst/>
          </a:prstGeom>
        </p:spPr>
        <p:txBody>
          <a:bodyPr wrap="square" lIns="0" tIns="0" rIns="0" bIns="0" rtlCol="0" anchor="t">
            <a:spAutoFit/>
          </a:bodyPr>
          <a:lstStyle/>
          <a:p>
            <a:pPr algn="just">
              <a:lnSpc>
                <a:spcPts val="4200"/>
              </a:lnSpc>
            </a:pPr>
            <a:r>
              <a:rPr lang="en-US" sz="3600" spc="28" dirty="0">
                <a:latin typeface="Times New Roman" panose="02020603050405020304" pitchFamily="18" charset="0"/>
                <a:cs typeface="Times New Roman" panose="02020603050405020304" pitchFamily="18" charset="0"/>
              </a:rPr>
              <a:t>Addressing rising hate crimes, our project aims to analyze, predict, and mitigate future occurrences in Canada. Leveraging data-driven insights, our interdisciplinary team at </a:t>
            </a:r>
            <a:r>
              <a:rPr lang="en-US" sz="3600" spc="28" dirty="0" err="1">
                <a:latin typeface="Times New Roman" panose="02020603050405020304" pitchFamily="18" charset="0"/>
                <a:cs typeface="Times New Roman" panose="02020603050405020304" pitchFamily="18" charset="0"/>
              </a:rPr>
              <a:t>HateWatch</a:t>
            </a:r>
            <a:r>
              <a:rPr lang="en-US" sz="3600" spc="28" dirty="0">
                <a:latin typeface="Times New Roman" panose="02020603050405020304" pitchFamily="18" charset="0"/>
                <a:cs typeface="Times New Roman" panose="02020603050405020304" pitchFamily="18" charset="0"/>
              </a:rPr>
              <a:t> Intelligence, supported by Palantir Technologies Inc, conducts comprehensive predictive analysis. Through meticulous data cleaning, visualization, and predictive modeling, we aim to forecast hate crime trends over the next decade. Our goal is to empower stakeholders with actionable insights, enabling proactive interventions, policy recommendations, and community-driven initiatives to combat hate crimes and foster a more inclusive and equitable society</a:t>
            </a:r>
          </a:p>
        </p:txBody>
      </p:sp>
      <p:sp>
        <p:nvSpPr>
          <p:cNvPr id="8" name="TextBox 8"/>
          <p:cNvSpPr txBox="1"/>
          <p:nvPr/>
        </p:nvSpPr>
        <p:spPr>
          <a:xfrm>
            <a:off x="1144773" y="554186"/>
            <a:ext cx="7350298" cy="1705595"/>
          </a:xfrm>
          <a:prstGeom prst="rect">
            <a:avLst/>
          </a:prstGeom>
        </p:spPr>
        <p:txBody>
          <a:bodyPr wrap="square" lIns="0" tIns="0" rIns="0" bIns="0" rtlCol="0" anchor="t">
            <a:spAutoFit/>
          </a:bodyPr>
          <a:lstStyle/>
          <a:p>
            <a:pPr>
              <a:lnSpc>
                <a:spcPts val="14399"/>
              </a:lnSpc>
            </a:pPr>
            <a:r>
              <a:rPr lang="en-US" sz="10000" spc="-143" dirty="0">
                <a:solidFill>
                  <a:srgbClr val="FFFEE6"/>
                </a:solidFill>
                <a:latin typeface="Glacial Indifference" panose="020B0604020202020204" charset="0"/>
              </a:rPr>
              <a:t>About Project</a:t>
            </a:r>
            <a:endParaRPr lang="en-US" sz="10000" spc="-144" dirty="0">
              <a:solidFill>
                <a:srgbClr val="FFFEE6"/>
              </a:solidFill>
              <a:latin typeface="Glacial Indifference" panose="020B0604020202020204" charset="0"/>
            </a:endParaRPr>
          </a:p>
        </p:txBody>
      </p:sp>
      <p:pic>
        <p:nvPicPr>
          <p:cNvPr id="7" name="Picture 6" descr="Businessperson on a computer">
            <a:extLst>
              <a:ext uri="{FF2B5EF4-FFF2-40B4-BE49-F238E27FC236}">
                <a16:creationId xmlns:a16="http://schemas.microsoft.com/office/drawing/2014/main" id="{63DB8EC4-8B74-E131-25D2-B501693BC3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4646" y="3331416"/>
            <a:ext cx="4239754" cy="4922684"/>
          </a:xfrm>
          <a:prstGeom prst="rect">
            <a:avLst/>
          </a:prstGeom>
        </p:spPr>
      </p:pic>
    </p:spTree>
    <p:extLst>
      <p:ext uri="{BB962C8B-B14F-4D97-AF65-F5344CB8AC3E}">
        <p14:creationId xmlns:p14="http://schemas.microsoft.com/office/powerpoint/2010/main" val="1619044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extBox 12"/>
          <p:cNvSpPr txBox="1"/>
          <p:nvPr/>
        </p:nvSpPr>
        <p:spPr>
          <a:xfrm>
            <a:off x="2476480" y="332092"/>
            <a:ext cx="13339860" cy="1585755"/>
          </a:xfrm>
          <a:prstGeom prst="rect">
            <a:avLst/>
          </a:prstGeom>
        </p:spPr>
        <p:txBody>
          <a:bodyPr wrap="square" lIns="0" tIns="0" rIns="0" bIns="0" rtlCol="0" anchor="t">
            <a:spAutoFit/>
          </a:bodyPr>
          <a:lstStyle/>
          <a:p>
            <a:pPr>
              <a:lnSpc>
                <a:spcPts val="14400"/>
              </a:lnSpc>
            </a:pPr>
            <a:r>
              <a:rPr lang="en-US" sz="6000" spc="-144" dirty="0">
                <a:solidFill>
                  <a:srgbClr val="FFFEE6"/>
                </a:solidFill>
                <a:latin typeface="Glacial Indifference"/>
              </a:rPr>
              <a:t>COMMUNCATION AND TEAM MEETINGS</a:t>
            </a:r>
            <a:endParaRPr lang="en-US" dirty="0"/>
          </a:p>
        </p:txBody>
      </p:sp>
      <p:graphicFrame>
        <p:nvGraphicFramePr>
          <p:cNvPr id="4" name="Table 3">
            <a:extLst>
              <a:ext uri="{FF2B5EF4-FFF2-40B4-BE49-F238E27FC236}">
                <a16:creationId xmlns:a16="http://schemas.microsoft.com/office/drawing/2014/main" id="{9ECBBB58-9227-25CE-0038-8ABF812604A2}"/>
              </a:ext>
            </a:extLst>
          </p:cNvPr>
          <p:cNvGraphicFramePr>
            <a:graphicFrameLocks noGrp="1"/>
          </p:cNvGraphicFramePr>
          <p:nvPr>
            <p:extLst>
              <p:ext uri="{D42A27DB-BD31-4B8C-83A1-F6EECF244321}">
                <p14:modId xmlns:p14="http://schemas.microsoft.com/office/powerpoint/2010/main" val="3631356314"/>
              </p:ext>
            </p:extLst>
          </p:nvPr>
        </p:nvGraphicFramePr>
        <p:xfrm>
          <a:off x="1557688" y="2368498"/>
          <a:ext cx="15803879" cy="5563317"/>
        </p:xfrm>
        <a:graphic>
          <a:graphicData uri="http://schemas.openxmlformats.org/drawingml/2006/table">
            <a:tbl>
              <a:tblPr firstRow="1" bandRow="1">
                <a:tableStyleId>{F5AB1C69-6EDB-4FF4-983F-18BD219EF322}</a:tableStyleId>
              </a:tblPr>
              <a:tblGrid>
                <a:gridCol w="598392">
                  <a:extLst>
                    <a:ext uri="{9D8B030D-6E8A-4147-A177-3AD203B41FA5}">
                      <a16:colId xmlns:a16="http://schemas.microsoft.com/office/drawing/2014/main" val="3709133914"/>
                    </a:ext>
                  </a:extLst>
                </a:gridCol>
                <a:gridCol w="1952651">
                  <a:extLst>
                    <a:ext uri="{9D8B030D-6E8A-4147-A177-3AD203B41FA5}">
                      <a16:colId xmlns:a16="http://schemas.microsoft.com/office/drawing/2014/main" val="2023627250"/>
                    </a:ext>
                  </a:extLst>
                </a:gridCol>
                <a:gridCol w="3495879">
                  <a:extLst>
                    <a:ext uri="{9D8B030D-6E8A-4147-A177-3AD203B41FA5}">
                      <a16:colId xmlns:a16="http://schemas.microsoft.com/office/drawing/2014/main" val="438788838"/>
                    </a:ext>
                  </a:extLst>
                </a:gridCol>
                <a:gridCol w="2015643">
                  <a:extLst>
                    <a:ext uri="{9D8B030D-6E8A-4147-A177-3AD203B41FA5}">
                      <a16:colId xmlns:a16="http://schemas.microsoft.com/office/drawing/2014/main" val="172353934"/>
                    </a:ext>
                  </a:extLst>
                </a:gridCol>
                <a:gridCol w="3621857">
                  <a:extLst>
                    <a:ext uri="{9D8B030D-6E8A-4147-A177-3AD203B41FA5}">
                      <a16:colId xmlns:a16="http://schemas.microsoft.com/office/drawing/2014/main" val="4157717522"/>
                    </a:ext>
                  </a:extLst>
                </a:gridCol>
                <a:gridCol w="4119457">
                  <a:extLst>
                    <a:ext uri="{9D8B030D-6E8A-4147-A177-3AD203B41FA5}">
                      <a16:colId xmlns:a16="http://schemas.microsoft.com/office/drawing/2014/main" val="564589387"/>
                    </a:ext>
                  </a:extLst>
                </a:gridCol>
              </a:tblGrid>
              <a:tr h="315257">
                <a:tc>
                  <a:txBody>
                    <a:bodyPr/>
                    <a:lstStyle/>
                    <a:p>
                      <a:pPr marL="0" algn="ctr" rtl="0" eaLnBrk="1" latinLnBrk="0" hangingPunct="1">
                        <a:spcBef>
                          <a:spcPts val="0"/>
                        </a:spcBef>
                        <a:spcAft>
                          <a:spcPts val="0"/>
                        </a:spcAft>
                      </a:pPr>
                      <a:r>
                        <a:rPr lang="en-IN" sz="1200" kern="1200" dirty="0" err="1">
                          <a:solidFill>
                            <a:srgbClr val="FFFFFF"/>
                          </a:solidFill>
                          <a:effectLst/>
                        </a:rPr>
                        <a:t>S.No</a:t>
                      </a:r>
                      <a:endParaRPr lang="en-IN" sz="1200" dirty="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Date</a:t>
                      </a:r>
                      <a:endParaRPr lang="en-IN" sz="120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Attendees</a:t>
                      </a:r>
                      <a:endParaRPr lang="en-IN" sz="120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Medium</a:t>
                      </a:r>
                      <a:endParaRPr lang="en-IN" sz="120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Agenda</a:t>
                      </a:r>
                      <a:endParaRPr lang="en-IN" sz="1200">
                        <a:effectLst/>
                      </a:endParaRPr>
                    </a:p>
                  </a:txBody>
                  <a:tcPr marL="0" marR="0" marT="0" marB="0" anchor="ctr">
                    <a:solidFill>
                      <a:schemeClr val="bg2">
                        <a:lumMod val="50000"/>
                      </a:schemeClr>
                    </a:solidFill>
                  </a:tcPr>
                </a:tc>
                <a:tc>
                  <a:txBody>
                    <a:bodyPr/>
                    <a:lstStyle/>
                    <a:p>
                      <a:pPr marL="0" algn="ctr" rtl="0" eaLnBrk="1" latinLnBrk="0" hangingPunct="1">
                        <a:spcBef>
                          <a:spcPts val="0"/>
                        </a:spcBef>
                        <a:spcAft>
                          <a:spcPts val="0"/>
                        </a:spcAft>
                      </a:pPr>
                      <a:r>
                        <a:rPr lang="en-IN" sz="1200" kern="1200" dirty="0">
                          <a:solidFill>
                            <a:srgbClr val="FFFFFF"/>
                          </a:solidFill>
                          <a:effectLst/>
                        </a:rPr>
                        <a:t>Result</a:t>
                      </a:r>
                      <a:endParaRPr lang="en-IN" sz="1200" dirty="0">
                        <a:effectLst/>
                      </a:endParaRPr>
                    </a:p>
                  </a:txBody>
                  <a:tcPr marL="0" marR="0" marT="0" marB="0" anchor="ctr">
                    <a:solidFill>
                      <a:schemeClr val="bg2">
                        <a:lumMod val="50000"/>
                      </a:schemeClr>
                    </a:solidFill>
                  </a:tcPr>
                </a:tc>
                <a:extLst>
                  <a:ext uri="{0D108BD9-81ED-4DB2-BD59-A6C34878D82A}">
                    <a16:rowId xmlns:a16="http://schemas.microsoft.com/office/drawing/2014/main" val="810969522"/>
                  </a:ext>
                </a:extLst>
              </a:tr>
              <a:tr h="1312015">
                <a:tc>
                  <a:txBody>
                    <a:bodyPr/>
                    <a:lstStyle/>
                    <a:p>
                      <a:pPr algn="ctr" fontAlgn="base"/>
                      <a:r>
                        <a:rPr lang="en-IN" sz="1200" b="0" i="0" dirty="0">
                          <a:solidFill>
                            <a:schemeClr val="tx1"/>
                          </a:solidFill>
                          <a:effectLst/>
                        </a:rPr>
                        <a:t>21</a:t>
                      </a: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14-11-2023</a:t>
                      </a: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1.Namood-e-sehar</a:t>
                      </a:r>
                    </a:p>
                    <a:p>
                      <a:pPr algn="l" fontAlgn="base"/>
                      <a:r>
                        <a:rPr lang="en-IN" sz="1200" b="0" dirty="0">
                          <a:solidFill>
                            <a:schemeClr val="tx1"/>
                          </a:solidFill>
                          <a:effectLst/>
                        </a:rPr>
                        <a:t>2.Omar Mukhtar</a:t>
                      </a:r>
                    </a:p>
                    <a:p>
                      <a:pPr algn="l" fontAlgn="base"/>
                      <a:r>
                        <a:rPr lang="en-IN" sz="1200" b="0" dirty="0">
                          <a:solidFill>
                            <a:schemeClr val="tx1"/>
                          </a:solidFill>
                          <a:effectLst/>
                        </a:rPr>
                        <a:t>3. Anne Amitkumar Mahida</a:t>
                      </a:r>
                    </a:p>
                    <a:p>
                      <a:pPr algn="l" fontAlgn="base"/>
                      <a:r>
                        <a:rPr lang="en-IN" sz="1200" b="0" dirty="0">
                          <a:solidFill>
                            <a:schemeClr val="tx1"/>
                          </a:solidFill>
                          <a:effectLst/>
                        </a:rPr>
                        <a:t>4 Aravind Pradeep </a:t>
                      </a:r>
                      <a:r>
                        <a:rPr lang="en-IN" sz="1200" b="0" dirty="0" err="1">
                          <a:solidFill>
                            <a:schemeClr val="tx1"/>
                          </a:solidFill>
                          <a:effectLst/>
                        </a:rPr>
                        <a:t>Kunnel</a:t>
                      </a:r>
                      <a:endParaRPr lang="en-IN" sz="1200" b="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WhatsApp</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US" sz="1200" b="0" i="0" dirty="0">
                          <a:solidFill>
                            <a:schemeClr val="tx1"/>
                          </a:solidFill>
                          <a:effectLst/>
                        </a:rPr>
                        <a:t>Discuss how to do Prediction analysis </a:t>
                      </a: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200" b="0" i="0" dirty="0">
                          <a:solidFill>
                            <a:schemeClr val="tx1"/>
                          </a:solidFill>
                          <a:effectLst/>
                        </a:rPr>
                        <a:t>Starts working on it</a:t>
                      </a:r>
                    </a:p>
                  </a:txBody>
                  <a:tcPr marL="44368" marR="44368" marT="22184" marB="22184" anchor="ctr">
                    <a:solidFill>
                      <a:schemeClr val="bg2">
                        <a:lumMod val="90000"/>
                      </a:schemeClr>
                    </a:solidFill>
                  </a:tcPr>
                </a:tc>
                <a:extLst>
                  <a:ext uri="{0D108BD9-81ED-4DB2-BD59-A6C34878D82A}">
                    <a16:rowId xmlns:a16="http://schemas.microsoft.com/office/drawing/2014/main" val="694959911"/>
                  </a:ext>
                </a:extLst>
              </a:tr>
              <a:tr h="1312015">
                <a:tc>
                  <a:txBody>
                    <a:bodyPr/>
                    <a:lstStyle/>
                    <a:p>
                      <a:pPr algn="ctr" fontAlgn="base"/>
                      <a:r>
                        <a:rPr lang="en-IN" sz="1200" b="0" i="0" dirty="0">
                          <a:solidFill>
                            <a:schemeClr val="tx1"/>
                          </a:solidFill>
                          <a:effectLst/>
                        </a:rPr>
                        <a:t>22</a:t>
                      </a: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21-11-2023</a:t>
                      </a: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1.Namood-e-sehar</a:t>
                      </a:r>
                    </a:p>
                    <a:p>
                      <a:pPr algn="l" fontAlgn="base"/>
                      <a:r>
                        <a:rPr lang="en-IN" sz="1200" b="0" dirty="0">
                          <a:solidFill>
                            <a:schemeClr val="tx1"/>
                          </a:solidFill>
                          <a:effectLst/>
                        </a:rPr>
                        <a:t>2.Omar Mukhtar</a:t>
                      </a:r>
                    </a:p>
                    <a:p>
                      <a:pPr algn="l" fontAlgn="base"/>
                      <a:r>
                        <a:rPr lang="en-IN" sz="1200" b="0" dirty="0">
                          <a:solidFill>
                            <a:schemeClr val="tx1"/>
                          </a:solidFill>
                          <a:effectLst/>
                        </a:rPr>
                        <a:t>3. Anne Amitkumar Mahida</a:t>
                      </a:r>
                    </a:p>
                    <a:p>
                      <a:pPr algn="l" fontAlgn="base"/>
                      <a:r>
                        <a:rPr lang="en-IN" sz="1200" b="0" dirty="0">
                          <a:solidFill>
                            <a:schemeClr val="tx1"/>
                          </a:solidFill>
                          <a:effectLst/>
                        </a:rPr>
                        <a:t>4 Aravind Pradeep Kunnel</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IN" sz="1200" b="0" dirty="0">
                          <a:solidFill>
                            <a:schemeClr val="tx1"/>
                          </a:solidFill>
                          <a:effectLst/>
                        </a:rPr>
                        <a:t>WhatsApp</a:t>
                      </a:r>
                      <a:endParaRPr lang="en-IN" sz="1200" b="0" i="0" dirty="0">
                        <a:solidFill>
                          <a:schemeClr val="tx1"/>
                        </a:solidFill>
                        <a:effectLst/>
                      </a:endParaRPr>
                    </a:p>
                    <a:p>
                      <a:pPr algn="l" fontAlgn="base"/>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US" sz="1200" b="0" kern="1200" dirty="0">
                          <a:solidFill>
                            <a:schemeClr val="tx1"/>
                          </a:solidFill>
                          <a:effectLst/>
                        </a:rPr>
                        <a:t>Working on Prediction analysis and presentation for weekly development report.</a:t>
                      </a:r>
                      <a:endParaRPr lang="en-US" sz="1200" b="0" i="0" dirty="0">
                        <a:solidFill>
                          <a:schemeClr val="tx1"/>
                        </a:solidFill>
                        <a:effectLst/>
                      </a:endParaRP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200" b="0" i="0" dirty="0">
                          <a:solidFill>
                            <a:schemeClr val="tx1"/>
                          </a:solidFill>
                          <a:effectLst/>
                        </a:rPr>
                        <a:t>We are successful in producing some prediction analysis and presentation </a:t>
                      </a:r>
                    </a:p>
                  </a:txBody>
                  <a:tcPr marL="44368" marR="44368" marT="22184" marB="22184" anchor="ctr">
                    <a:solidFill>
                      <a:schemeClr val="bg2">
                        <a:lumMod val="90000"/>
                      </a:schemeClr>
                    </a:solidFill>
                  </a:tcPr>
                </a:tc>
                <a:extLst>
                  <a:ext uri="{0D108BD9-81ED-4DB2-BD59-A6C34878D82A}">
                    <a16:rowId xmlns:a16="http://schemas.microsoft.com/office/drawing/2014/main" val="2282885303"/>
                  </a:ext>
                </a:extLst>
              </a:tr>
              <a:tr h="1312015">
                <a:tc>
                  <a:txBody>
                    <a:bodyPr/>
                    <a:lstStyle/>
                    <a:p>
                      <a:pPr algn="ctr" fontAlgn="base"/>
                      <a:r>
                        <a:rPr lang="en-IN" sz="1200" b="0" i="0" dirty="0">
                          <a:solidFill>
                            <a:schemeClr val="tx1"/>
                          </a:solidFill>
                          <a:effectLst/>
                        </a:rPr>
                        <a:t>23</a:t>
                      </a: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2-12-2-23</a:t>
                      </a: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1.Namood-e-sehar</a:t>
                      </a:r>
                    </a:p>
                    <a:p>
                      <a:pPr algn="l" fontAlgn="base"/>
                      <a:r>
                        <a:rPr lang="en-IN" sz="1200" b="0" dirty="0">
                          <a:solidFill>
                            <a:schemeClr val="tx1"/>
                          </a:solidFill>
                          <a:effectLst/>
                        </a:rPr>
                        <a:t>2.Omar Mukhtar</a:t>
                      </a:r>
                    </a:p>
                    <a:p>
                      <a:pPr algn="l" fontAlgn="base"/>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IN" sz="1200" b="0" dirty="0">
                          <a:solidFill>
                            <a:schemeClr val="tx1"/>
                          </a:solidFill>
                          <a:effectLst/>
                        </a:rPr>
                        <a:t>WhatsApp</a:t>
                      </a:r>
                      <a:endParaRPr lang="en-IN" sz="1200" b="0" i="0" dirty="0">
                        <a:solidFill>
                          <a:schemeClr val="tx1"/>
                        </a:solidFill>
                        <a:effectLst/>
                      </a:endParaRPr>
                    </a:p>
                    <a:p>
                      <a:pPr algn="l" fontAlgn="base"/>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US" sz="1200" b="0" i="0" dirty="0">
                          <a:solidFill>
                            <a:schemeClr val="tx1"/>
                          </a:solidFill>
                          <a:effectLst/>
                        </a:rPr>
                        <a:t>Discussing prediction modeling </a:t>
                      </a: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200" b="0" i="0" dirty="0">
                          <a:solidFill>
                            <a:schemeClr val="tx1"/>
                          </a:solidFill>
                          <a:effectLst/>
                        </a:rPr>
                        <a:t>We finalize some pf predictions </a:t>
                      </a:r>
                    </a:p>
                  </a:txBody>
                  <a:tcPr marL="44368" marR="44368" marT="22184" marB="22184" anchor="ctr">
                    <a:solidFill>
                      <a:schemeClr val="bg2">
                        <a:lumMod val="90000"/>
                      </a:schemeClr>
                    </a:solidFill>
                  </a:tcPr>
                </a:tc>
                <a:extLst>
                  <a:ext uri="{0D108BD9-81ED-4DB2-BD59-A6C34878D82A}">
                    <a16:rowId xmlns:a16="http://schemas.microsoft.com/office/drawing/2014/main" val="3912876166"/>
                  </a:ext>
                </a:extLst>
              </a:tr>
              <a:tr h="1312015">
                <a:tc>
                  <a:txBody>
                    <a:bodyPr/>
                    <a:lstStyle/>
                    <a:p>
                      <a:pPr algn="ctr" fontAlgn="base"/>
                      <a:r>
                        <a:rPr lang="en-IN" sz="1200" b="0" i="0" dirty="0">
                          <a:solidFill>
                            <a:schemeClr val="tx1"/>
                          </a:solidFill>
                          <a:effectLst/>
                        </a:rPr>
                        <a:t>24</a:t>
                      </a: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3-12-2023</a:t>
                      </a: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1.Namood-e-sehar</a:t>
                      </a:r>
                    </a:p>
                    <a:p>
                      <a:pPr algn="l" fontAlgn="base"/>
                      <a:r>
                        <a:rPr lang="en-IN" sz="1200" b="0" dirty="0">
                          <a:solidFill>
                            <a:schemeClr val="tx1"/>
                          </a:solidFill>
                          <a:effectLst/>
                        </a:rPr>
                        <a:t>2.Omar Mukhtar</a:t>
                      </a:r>
                    </a:p>
                    <a:p>
                      <a:pPr algn="l" fontAlgn="base"/>
                      <a:r>
                        <a:rPr lang="en-IN" sz="1200" b="0" dirty="0">
                          <a:solidFill>
                            <a:schemeClr val="tx1"/>
                          </a:solidFill>
                          <a:effectLst/>
                        </a:rPr>
                        <a:t>3. Anne </a:t>
                      </a:r>
                      <a:r>
                        <a:rPr lang="en-IN" sz="1200" b="0" dirty="0" err="1">
                          <a:solidFill>
                            <a:schemeClr val="tx1"/>
                          </a:solidFill>
                          <a:effectLst/>
                        </a:rPr>
                        <a:t>Amitkumar</a:t>
                      </a:r>
                      <a:r>
                        <a:rPr lang="en-IN" sz="1200" b="0" dirty="0">
                          <a:solidFill>
                            <a:schemeClr val="tx1"/>
                          </a:solidFill>
                          <a:effectLst/>
                        </a:rPr>
                        <a:t> </a:t>
                      </a:r>
                      <a:r>
                        <a:rPr lang="en-IN" sz="1200" b="0" dirty="0" err="1">
                          <a:solidFill>
                            <a:schemeClr val="tx1"/>
                          </a:solidFill>
                          <a:effectLst/>
                        </a:rPr>
                        <a:t>Mahida</a:t>
                      </a:r>
                      <a:endParaRPr lang="en-IN" sz="1200" b="0" dirty="0">
                        <a:solidFill>
                          <a:schemeClr val="tx1"/>
                        </a:solidFill>
                        <a:effectLst/>
                      </a:endParaRPr>
                    </a:p>
                    <a:p>
                      <a:pPr algn="l" fontAlgn="base"/>
                      <a:r>
                        <a:rPr lang="en-IN" sz="1200" b="0" dirty="0">
                          <a:solidFill>
                            <a:schemeClr val="tx1"/>
                          </a:solidFill>
                          <a:effectLst/>
                        </a:rPr>
                        <a:t>4 Aravind Pradeep </a:t>
                      </a:r>
                      <a:r>
                        <a:rPr lang="en-IN" sz="1200" b="0" dirty="0" err="1">
                          <a:solidFill>
                            <a:schemeClr val="tx1"/>
                          </a:solidFill>
                          <a:effectLst/>
                        </a:rPr>
                        <a:t>Kunnel</a:t>
                      </a:r>
                      <a:endParaRPr lang="en-IN" sz="1200" b="0" i="0" dirty="0">
                        <a:solidFill>
                          <a:schemeClr val="tx1"/>
                        </a:solidFill>
                        <a:effectLst/>
                      </a:endParaRPr>
                    </a:p>
                    <a:p>
                      <a:pPr algn="l" fontAlgn="base"/>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IN" sz="1200" b="0" dirty="0">
                          <a:solidFill>
                            <a:schemeClr val="tx1"/>
                          </a:solidFill>
                          <a:effectLst/>
                        </a:rPr>
                        <a:t>WhatsApp</a:t>
                      </a:r>
                      <a:endParaRPr lang="en-IN" sz="1200" b="0" i="0" dirty="0">
                        <a:solidFill>
                          <a:schemeClr val="tx1"/>
                        </a:solidFill>
                        <a:effectLst/>
                      </a:endParaRPr>
                    </a:p>
                  </a:txBody>
                  <a:tcPr marL="44368" marR="44368" marT="22184" marB="22184" anchor="ctr">
                    <a:solidFill>
                      <a:schemeClr val="bg2">
                        <a:lumMod val="90000"/>
                      </a:schemeClr>
                    </a:solidFill>
                  </a:tcPr>
                </a:tc>
                <a:tc>
                  <a:txBody>
                    <a:bodyPr/>
                    <a:lstStyle/>
                    <a:p>
                      <a:pPr algn="l" fontAlgn="base"/>
                      <a:r>
                        <a:rPr lang="en-US" sz="1200" b="0" i="0" dirty="0">
                          <a:solidFill>
                            <a:schemeClr val="tx1"/>
                          </a:solidFill>
                          <a:effectLst/>
                        </a:rPr>
                        <a:t>Presentation stuff and need to update SharePoint </a:t>
                      </a:r>
                    </a:p>
                  </a:txBody>
                  <a:tcPr marL="44368" marR="44368" marT="22184" marB="22184" anchor="ctr">
                    <a:solidFill>
                      <a:schemeClr val="bg2">
                        <a:lumMod val="90000"/>
                      </a:schemeClr>
                    </a:solidFill>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200" b="0" i="0" dirty="0">
                          <a:solidFill>
                            <a:schemeClr val="tx1"/>
                          </a:solidFill>
                          <a:effectLst/>
                        </a:rPr>
                        <a:t>We start working on presentation and SharePoint thingy</a:t>
                      </a:r>
                    </a:p>
                  </a:txBody>
                  <a:tcPr marL="44368" marR="44368" marT="22184" marB="22184" anchor="ctr">
                    <a:solidFill>
                      <a:schemeClr val="bg2">
                        <a:lumMod val="90000"/>
                      </a:schemeClr>
                    </a:solidFill>
                  </a:tcPr>
                </a:tc>
                <a:extLst>
                  <a:ext uri="{0D108BD9-81ED-4DB2-BD59-A6C34878D82A}">
                    <a16:rowId xmlns:a16="http://schemas.microsoft.com/office/drawing/2014/main" val="3633169501"/>
                  </a:ext>
                </a:extLst>
              </a:tr>
            </a:tbl>
          </a:graphicData>
        </a:graphic>
      </p:graphicFrame>
    </p:spTree>
    <p:extLst>
      <p:ext uri="{BB962C8B-B14F-4D97-AF65-F5344CB8AC3E}">
        <p14:creationId xmlns:p14="http://schemas.microsoft.com/office/powerpoint/2010/main" val="201667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4">
            <a:extLst>
              <a:ext uri="{FF2B5EF4-FFF2-40B4-BE49-F238E27FC236}">
                <a16:creationId xmlns:a16="http://schemas.microsoft.com/office/drawing/2014/main" id="{F7B08D8D-DF2E-030A-C6C7-511DFBC85BC0}"/>
              </a:ext>
            </a:extLst>
          </p:cNvPr>
          <p:cNvSpPr/>
          <p:nvPr/>
        </p:nvSpPr>
        <p:spPr>
          <a:xfrm>
            <a:off x="10210800" y="508289"/>
            <a:ext cx="7589371" cy="9105900"/>
          </a:xfrm>
          <a:prstGeom prst="rect">
            <a:avLst/>
          </a:prstGeom>
          <a:solidFill>
            <a:srgbClr val="D4C46B">
              <a:alpha val="29804"/>
            </a:srgbClr>
          </a:solidFill>
        </p:spPr>
        <p:txBody>
          <a:bodyPr/>
          <a:lstStyle/>
          <a:p>
            <a:endParaRPr lang="en-CA"/>
          </a:p>
        </p:txBody>
      </p:sp>
      <p:sp>
        <p:nvSpPr>
          <p:cNvPr id="4" name="AutoShape 4"/>
          <p:cNvSpPr/>
          <p:nvPr/>
        </p:nvSpPr>
        <p:spPr>
          <a:xfrm>
            <a:off x="10210800" y="596611"/>
            <a:ext cx="7627621" cy="9105900"/>
          </a:xfrm>
          <a:prstGeom prst="rect">
            <a:avLst/>
          </a:prstGeom>
          <a:solidFill>
            <a:srgbClr val="D4C46B">
              <a:alpha val="29804"/>
            </a:srgbClr>
          </a:solidFill>
        </p:spPr>
        <p:txBody>
          <a:bodyPr/>
          <a:lstStyle/>
          <a:p>
            <a:endParaRPr lang="en-CA"/>
          </a:p>
        </p:txBody>
      </p:sp>
      <p:grpSp>
        <p:nvGrpSpPr>
          <p:cNvPr id="5" name="Group 5"/>
          <p:cNvGrpSpPr/>
          <p:nvPr/>
        </p:nvGrpSpPr>
        <p:grpSpPr>
          <a:xfrm>
            <a:off x="990599" y="1298427"/>
            <a:ext cx="8308286" cy="7920990"/>
            <a:chOff x="-2" y="-1491950"/>
            <a:chExt cx="10155153" cy="8882358"/>
          </a:xfrm>
        </p:grpSpPr>
        <p:sp>
          <p:nvSpPr>
            <p:cNvPr id="7" name="TextBox 7"/>
            <p:cNvSpPr txBox="1"/>
            <p:nvPr/>
          </p:nvSpPr>
          <p:spPr>
            <a:xfrm>
              <a:off x="0" y="5926624"/>
              <a:ext cx="10155151" cy="649751"/>
            </a:xfrm>
            <a:prstGeom prst="rect">
              <a:avLst/>
            </a:prstGeom>
          </p:spPr>
          <p:txBody>
            <a:bodyPr lIns="0" tIns="0" rIns="0" bIns="0" rtlCol="0" anchor="t">
              <a:spAutoFit/>
            </a:bodyPr>
            <a:lstStyle/>
            <a:p>
              <a:pPr algn="r">
                <a:lnSpc>
                  <a:spcPts val="3839"/>
                </a:lnSpc>
              </a:pPr>
              <a:endParaRPr lang="en-US" sz="3199" spc="479">
                <a:solidFill>
                  <a:srgbClr val="D4C46B"/>
                </a:solidFill>
                <a:latin typeface="Montserrat Light"/>
              </a:endParaRPr>
            </a:p>
          </p:txBody>
        </p:sp>
        <p:sp>
          <p:nvSpPr>
            <p:cNvPr id="8" name="TextBox 8"/>
            <p:cNvSpPr txBox="1"/>
            <p:nvPr/>
          </p:nvSpPr>
          <p:spPr>
            <a:xfrm>
              <a:off x="0" y="4091632"/>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sp>
          <p:nvSpPr>
            <p:cNvPr id="9" name="TextBox 9"/>
            <p:cNvSpPr txBox="1"/>
            <p:nvPr/>
          </p:nvSpPr>
          <p:spPr>
            <a:xfrm>
              <a:off x="0" y="6733476"/>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sp>
          <p:nvSpPr>
            <p:cNvPr id="10" name="TextBox 10"/>
            <p:cNvSpPr txBox="1"/>
            <p:nvPr/>
          </p:nvSpPr>
          <p:spPr>
            <a:xfrm>
              <a:off x="-2" y="-1491950"/>
              <a:ext cx="10155151" cy="7730941"/>
            </a:xfrm>
            <a:prstGeom prst="rect">
              <a:avLst/>
            </a:prstGeom>
          </p:spPr>
          <p:txBody>
            <a:bodyPr lIns="0" tIns="0" rIns="0" bIns="0" rtlCol="0" anchor="t">
              <a:spAutoFit/>
            </a:bodyPr>
            <a:lstStyle/>
            <a:p>
              <a:pPr marL="1028700" lvl="1" indent="-571500" algn="just">
                <a:buFont typeface="Arial" panose="020B0604020202020204" pitchFamily="34" charset="0"/>
                <a:buChar char="•"/>
              </a:pPr>
              <a:r>
                <a:rPr lang="en-US" sz="3200" b="0" i="0" dirty="0">
                  <a:solidFill>
                    <a:srgbClr val="D1D5DB"/>
                  </a:solidFill>
                  <a:effectLst/>
                </a:rPr>
                <a:t>Model Interpretability:</a:t>
              </a:r>
            </a:p>
            <a:p>
              <a:pPr lvl="1" algn="just"/>
              <a:r>
                <a:rPr lang="en-US" sz="3200" b="0" i="0" dirty="0">
                  <a:solidFill>
                    <a:srgbClr val="D1D5DB"/>
                  </a:solidFill>
                  <a:effectLst/>
                </a:rPr>
                <a:t>Complex predictive models might lack interpretability, making it challenging to explain why certain predictions are made. Ensuring transparency in the model's decision-making process is crucial.</a:t>
              </a:r>
            </a:p>
            <a:p>
              <a:pPr lvl="1" algn="just"/>
              <a:endParaRPr lang="en-US" sz="3200" b="0" i="0" dirty="0">
                <a:solidFill>
                  <a:srgbClr val="D1D5DB"/>
                </a:solidFill>
                <a:effectLst/>
              </a:endParaRPr>
            </a:p>
            <a:p>
              <a:pPr marL="1028700" lvl="1" indent="-571500" algn="just">
                <a:buFont typeface="Arial" panose="020B0604020202020204" pitchFamily="34" charset="0"/>
                <a:buChar char="•"/>
              </a:pPr>
              <a:r>
                <a:rPr lang="en-US" sz="3200" b="0" i="0" dirty="0">
                  <a:solidFill>
                    <a:srgbClr val="D1D5DB"/>
                  </a:solidFill>
                  <a:effectLst/>
                </a:rPr>
                <a:t>Feature Selection and Engineering:</a:t>
              </a:r>
            </a:p>
            <a:p>
              <a:pPr lvl="1" algn="just"/>
              <a:r>
                <a:rPr lang="en-US" sz="3200" b="0" i="0" dirty="0">
                  <a:solidFill>
                    <a:srgbClr val="D1D5DB"/>
                  </a:solidFill>
                  <a:effectLst/>
                </a:rPr>
                <a:t>Selecting the right features (variables) and engineering them effectively to represent the complexities of hate crimes is a critical aspect. Determining which factors to include or exclude can impact the model's performance.</a:t>
              </a:r>
            </a:p>
          </p:txBody>
        </p:sp>
      </p:grpSp>
      <p:sp>
        <p:nvSpPr>
          <p:cNvPr id="12" name="TextBox 12"/>
          <p:cNvSpPr txBox="1"/>
          <p:nvPr/>
        </p:nvSpPr>
        <p:spPr>
          <a:xfrm>
            <a:off x="10352647" y="3173482"/>
            <a:ext cx="7305675" cy="3552254"/>
          </a:xfrm>
          <a:prstGeom prst="rect">
            <a:avLst/>
          </a:prstGeom>
        </p:spPr>
        <p:txBody>
          <a:bodyPr wrap="square" lIns="0" tIns="0" rIns="0" bIns="0" rtlCol="0" anchor="t">
            <a:spAutoFit/>
          </a:bodyPr>
          <a:lstStyle/>
          <a:p>
            <a:pPr algn="ctr">
              <a:lnSpc>
                <a:spcPts val="14400"/>
              </a:lnSpc>
            </a:pPr>
            <a:r>
              <a:rPr lang="en-US" sz="7200" spc="-144">
                <a:solidFill>
                  <a:srgbClr val="FFFEE6"/>
                </a:solidFill>
                <a:latin typeface="Glacial Indifference" panose="020B0604020202020204" charset="0"/>
              </a:rPr>
              <a:t>ISSUES AND CHALLENGES</a:t>
            </a:r>
          </a:p>
        </p:txBody>
      </p:sp>
      <p:pic>
        <p:nvPicPr>
          <p:cNvPr id="3" name="Picture 2">
            <a:extLst>
              <a:ext uri="{FF2B5EF4-FFF2-40B4-BE49-F238E27FC236}">
                <a16:creationId xmlns:a16="http://schemas.microsoft.com/office/drawing/2014/main" id="{3AAE1CF3-2DE2-F6C7-0147-D75ECFEFB2BE}"/>
              </a:ext>
            </a:extLst>
          </p:cNvPr>
          <p:cNvPicPr>
            <a:picLocks noChangeAspect="1"/>
          </p:cNvPicPr>
          <p:nvPr/>
        </p:nvPicPr>
        <p:blipFill>
          <a:blip r:embed="rId3"/>
          <a:stretch>
            <a:fillRect/>
          </a:stretch>
        </p:blipFill>
        <p:spPr>
          <a:xfrm>
            <a:off x="11432409" y="1298427"/>
            <a:ext cx="4671336" cy="1786733"/>
          </a:xfrm>
          <a:prstGeom prst="rect">
            <a:avLst/>
          </a:prstGeom>
        </p:spPr>
      </p:pic>
    </p:spTree>
    <p:extLst>
      <p:ext uri="{BB962C8B-B14F-4D97-AF65-F5344CB8AC3E}">
        <p14:creationId xmlns:p14="http://schemas.microsoft.com/office/powerpoint/2010/main" val="2772664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
            <a:extLst>
              <a:ext uri="{FF2B5EF4-FFF2-40B4-BE49-F238E27FC236}">
                <a16:creationId xmlns:a16="http://schemas.microsoft.com/office/drawing/2014/main" id="{A2FEA14F-9BB4-8C0E-AC4A-51DC7972B9A9}"/>
              </a:ext>
            </a:extLst>
          </p:cNvPr>
          <p:cNvSpPr/>
          <p:nvPr/>
        </p:nvSpPr>
        <p:spPr>
          <a:xfrm>
            <a:off x="10651952" y="-1"/>
            <a:ext cx="7639512" cy="10287001"/>
          </a:xfrm>
          <a:prstGeom prst="rect">
            <a:avLst/>
          </a:prstGeom>
          <a:solidFill>
            <a:srgbClr val="D4C46B">
              <a:alpha val="29804"/>
            </a:srgbClr>
          </a:solidFill>
        </p:spPr>
        <p:txBody>
          <a:bodyPr/>
          <a:lstStyle/>
          <a:p>
            <a:endParaRPr lang="en-CA"/>
          </a:p>
        </p:txBody>
      </p:sp>
      <p:sp>
        <p:nvSpPr>
          <p:cNvPr id="2" name="AutoShape 2"/>
          <p:cNvSpPr/>
          <p:nvPr/>
        </p:nvSpPr>
        <p:spPr>
          <a:xfrm>
            <a:off x="10648488" y="24963"/>
            <a:ext cx="7639512" cy="10287001"/>
          </a:xfrm>
          <a:prstGeom prst="rect">
            <a:avLst/>
          </a:prstGeom>
          <a:solidFill>
            <a:srgbClr val="D4C46B">
              <a:alpha val="29804"/>
            </a:srgbClr>
          </a:solidFill>
        </p:spPr>
        <p:txBody>
          <a:bodyPr/>
          <a:lstStyle/>
          <a:p>
            <a:endParaRPr lang="en-CA"/>
          </a:p>
        </p:txBody>
      </p:sp>
      <p:sp>
        <p:nvSpPr>
          <p:cNvPr id="3" name="AutoShape 3"/>
          <p:cNvSpPr/>
          <p:nvPr/>
        </p:nvSpPr>
        <p:spPr>
          <a:xfrm>
            <a:off x="5411012" y="-152400"/>
            <a:ext cx="190500" cy="10591800"/>
          </a:xfrm>
          <a:prstGeom prst="rect">
            <a:avLst/>
          </a:prstGeom>
          <a:solidFill>
            <a:srgbClr val="FFFEE6"/>
          </a:solidFill>
        </p:spPr>
        <p:txBody>
          <a:bodyPr/>
          <a:lstStyle/>
          <a:p>
            <a:endParaRPr lang="en-CA"/>
          </a:p>
        </p:txBody>
      </p:sp>
      <p:sp>
        <p:nvSpPr>
          <p:cNvPr id="4" name="AutoShape 4"/>
          <p:cNvSpPr/>
          <p:nvPr/>
        </p:nvSpPr>
        <p:spPr>
          <a:xfrm>
            <a:off x="5411012" y="1920597"/>
            <a:ext cx="190500" cy="190500"/>
          </a:xfrm>
          <a:prstGeom prst="rect">
            <a:avLst/>
          </a:prstGeom>
          <a:solidFill>
            <a:srgbClr val="000000"/>
          </a:solidFill>
        </p:spPr>
        <p:txBody>
          <a:bodyPr/>
          <a:lstStyle/>
          <a:p>
            <a:endParaRPr lang="en-CA"/>
          </a:p>
        </p:txBody>
      </p:sp>
      <p:sp>
        <p:nvSpPr>
          <p:cNvPr id="5" name="AutoShape 5"/>
          <p:cNvSpPr/>
          <p:nvPr/>
        </p:nvSpPr>
        <p:spPr>
          <a:xfrm>
            <a:off x="5411012" y="4086066"/>
            <a:ext cx="190500" cy="190500"/>
          </a:xfrm>
          <a:prstGeom prst="rect">
            <a:avLst/>
          </a:prstGeom>
          <a:solidFill>
            <a:srgbClr val="000000"/>
          </a:solidFill>
        </p:spPr>
        <p:txBody>
          <a:bodyPr/>
          <a:lstStyle/>
          <a:p>
            <a:endParaRPr lang="en-CA"/>
          </a:p>
        </p:txBody>
      </p:sp>
      <p:sp>
        <p:nvSpPr>
          <p:cNvPr id="6" name="AutoShape 6"/>
          <p:cNvSpPr/>
          <p:nvPr/>
        </p:nvSpPr>
        <p:spPr>
          <a:xfrm>
            <a:off x="5411012" y="6251535"/>
            <a:ext cx="190500" cy="190500"/>
          </a:xfrm>
          <a:prstGeom prst="rect">
            <a:avLst/>
          </a:prstGeom>
          <a:solidFill>
            <a:srgbClr val="000000"/>
          </a:solidFill>
        </p:spPr>
        <p:txBody>
          <a:bodyPr/>
          <a:lstStyle/>
          <a:p>
            <a:endParaRPr lang="en-CA"/>
          </a:p>
        </p:txBody>
      </p:sp>
      <p:sp>
        <p:nvSpPr>
          <p:cNvPr id="7" name="AutoShape 7"/>
          <p:cNvSpPr/>
          <p:nvPr/>
        </p:nvSpPr>
        <p:spPr>
          <a:xfrm>
            <a:off x="5411012" y="8417004"/>
            <a:ext cx="190500" cy="190500"/>
          </a:xfrm>
          <a:prstGeom prst="rect">
            <a:avLst/>
          </a:prstGeom>
          <a:solidFill>
            <a:srgbClr val="000000"/>
          </a:solidFill>
        </p:spPr>
        <p:txBody>
          <a:bodyPr/>
          <a:lstStyle/>
          <a:p>
            <a:endParaRPr lang="en-CA"/>
          </a:p>
        </p:txBody>
      </p:sp>
      <p:grpSp>
        <p:nvGrpSpPr>
          <p:cNvPr id="8" name="Group 8"/>
          <p:cNvGrpSpPr/>
          <p:nvPr/>
        </p:nvGrpSpPr>
        <p:grpSpPr>
          <a:xfrm>
            <a:off x="249382" y="2026541"/>
            <a:ext cx="5049128" cy="3384704"/>
            <a:chOff x="381225" y="-4830184"/>
            <a:chExt cx="4891277" cy="1286743"/>
          </a:xfrm>
        </p:grpSpPr>
        <p:sp>
          <p:nvSpPr>
            <p:cNvPr id="9" name="TextBox 9"/>
            <p:cNvSpPr txBox="1"/>
            <p:nvPr/>
          </p:nvSpPr>
          <p:spPr>
            <a:xfrm>
              <a:off x="445419" y="-4830184"/>
              <a:ext cx="4827083" cy="1211554"/>
            </a:xfrm>
            <a:prstGeom prst="rect">
              <a:avLst/>
            </a:prstGeom>
          </p:spPr>
          <p:txBody>
            <a:bodyPr lIns="0" tIns="0" rIns="0" bIns="0" rtlCol="0" anchor="t">
              <a:spAutoFit/>
            </a:bodyPr>
            <a:lstStyle/>
            <a:p>
              <a:pPr>
                <a:lnSpc>
                  <a:spcPts val="3839"/>
                </a:lnSpc>
              </a:pPr>
              <a:r>
                <a:rPr lang="en-US" sz="3200" spc="479" dirty="0">
                  <a:solidFill>
                    <a:srgbClr val="D4C46B"/>
                  </a:solidFill>
                  <a:latin typeface="Times New Roman"/>
                  <a:cs typeface="Times New Roman"/>
                </a:rPr>
                <a:t>Implement Actionable Strategies:</a:t>
              </a:r>
            </a:p>
            <a:p>
              <a:pPr>
                <a:lnSpc>
                  <a:spcPts val="3839"/>
                </a:lnSpc>
              </a:pPr>
              <a:endParaRPr lang="en-US" sz="3200" spc="479" dirty="0">
                <a:solidFill>
                  <a:srgbClr val="D4C46B"/>
                </a:solidFill>
                <a:latin typeface="Times New Roman"/>
                <a:cs typeface="Times New Roman"/>
              </a:endParaRPr>
            </a:p>
          </p:txBody>
        </p:sp>
        <p:sp>
          <p:nvSpPr>
            <p:cNvPr id="10" name="TextBox 10"/>
            <p:cNvSpPr txBox="1"/>
            <p:nvPr/>
          </p:nvSpPr>
          <p:spPr>
            <a:xfrm>
              <a:off x="381225" y="-4372021"/>
              <a:ext cx="4827083" cy="828580"/>
            </a:xfrm>
            <a:prstGeom prst="rect">
              <a:avLst/>
            </a:prstGeom>
          </p:spPr>
          <p:txBody>
            <a:bodyPr lIns="0" tIns="0" rIns="0" bIns="0" rtlCol="0" anchor="t">
              <a:spAutoFit/>
            </a:bodyPr>
            <a:lstStyle/>
            <a:p>
              <a:pPr>
                <a:lnSpc>
                  <a:spcPts val="3599"/>
                </a:lnSpc>
              </a:pPr>
              <a:r>
                <a:rPr lang="en-US" sz="2350" spc="23" dirty="0">
                  <a:solidFill>
                    <a:srgbClr val="FFFEE6"/>
                  </a:solidFill>
                  <a:latin typeface="Times New Roman" panose="02020603050405020304" pitchFamily="18" charset="0"/>
                  <a:cs typeface="Times New Roman" panose="02020603050405020304" pitchFamily="18" charset="0"/>
                </a:rPr>
                <a:t>Develop actionable strategies based on the predictive analysis results</a:t>
              </a:r>
            </a:p>
          </p:txBody>
        </p:sp>
      </p:grpSp>
      <p:grpSp>
        <p:nvGrpSpPr>
          <p:cNvPr id="11" name="Group 11"/>
          <p:cNvGrpSpPr/>
          <p:nvPr/>
        </p:nvGrpSpPr>
        <p:grpSpPr>
          <a:xfrm>
            <a:off x="1028700" y="1241733"/>
            <a:ext cx="3620312" cy="1076293"/>
            <a:chOff x="0" y="-37425"/>
            <a:chExt cx="4827083" cy="1435059"/>
          </a:xfrm>
        </p:grpSpPr>
        <p:sp>
          <p:nvSpPr>
            <p:cNvPr id="12" name="TextBox 12"/>
            <p:cNvSpPr txBox="1"/>
            <p:nvPr/>
          </p:nvSpPr>
          <p:spPr>
            <a:xfrm>
              <a:off x="0" y="-37425"/>
              <a:ext cx="4827083" cy="649751"/>
            </a:xfrm>
            <a:prstGeom prst="rect">
              <a:avLst/>
            </a:prstGeom>
          </p:spPr>
          <p:txBody>
            <a:bodyPr lIns="0" tIns="0" rIns="0" bIns="0" rtlCol="0" anchor="t">
              <a:spAutoFit/>
            </a:bodyPr>
            <a:lstStyle/>
            <a:p>
              <a:pPr>
                <a:lnSpc>
                  <a:spcPts val="3839"/>
                </a:lnSpc>
              </a:pPr>
              <a:endParaRPr lang="en-US" sz="3199" spc="479" dirty="0">
                <a:solidFill>
                  <a:srgbClr val="D4C46B"/>
                </a:solidFill>
                <a:latin typeface="Times New Roman" panose="02020603050405020304" pitchFamily="18" charset="0"/>
                <a:cs typeface="Times New Roman" panose="02020603050405020304" pitchFamily="18" charset="0"/>
              </a:endParaRPr>
            </a:p>
          </p:txBody>
        </p:sp>
        <p:sp>
          <p:nvSpPr>
            <p:cNvPr id="13" name="TextBox 13"/>
            <p:cNvSpPr txBox="1"/>
            <p:nvPr/>
          </p:nvSpPr>
          <p:spPr>
            <a:xfrm>
              <a:off x="0" y="839788"/>
              <a:ext cx="4827083" cy="557846"/>
            </a:xfrm>
            <a:prstGeom prst="rect">
              <a:avLst/>
            </a:prstGeom>
          </p:spPr>
          <p:txBody>
            <a:bodyPr lIns="0" tIns="0" rIns="0" bIns="0" rtlCol="0" anchor="t">
              <a:spAutoFit/>
            </a:bodyPr>
            <a:lstStyle/>
            <a:p>
              <a:pPr>
                <a:lnSpc>
                  <a:spcPts val="3599"/>
                </a:lnSpc>
              </a:pPr>
              <a:endParaRPr lang="en-US" sz="2400" spc="23" dirty="0">
                <a:solidFill>
                  <a:srgbClr val="FFFEE6"/>
                </a:solidFill>
                <a:latin typeface="Times New Roman" panose="02020603050405020304" pitchFamily="18" charset="0"/>
                <a:cs typeface="Times New Roman" panose="02020603050405020304" pitchFamily="18" charset="0"/>
              </a:endParaRPr>
            </a:p>
          </p:txBody>
        </p:sp>
      </p:grpSp>
      <p:sp>
        <p:nvSpPr>
          <p:cNvPr id="20" name="TextBox 20"/>
          <p:cNvSpPr txBox="1"/>
          <p:nvPr/>
        </p:nvSpPr>
        <p:spPr>
          <a:xfrm>
            <a:off x="10897870" y="2749068"/>
            <a:ext cx="7140748" cy="5020605"/>
          </a:xfrm>
          <a:prstGeom prst="rect">
            <a:avLst/>
          </a:prstGeom>
        </p:spPr>
        <p:txBody>
          <a:bodyPr lIns="0" tIns="0" rIns="0" bIns="0" rtlCol="0" anchor="t">
            <a:spAutoFit/>
          </a:bodyPr>
          <a:lstStyle/>
          <a:p>
            <a:pPr algn="ctr">
              <a:lnSpc>
                <a:spcPts val="10000"/>
              </a:lnSpc>
            </a:pPr>
            <a:r>
              <a:rPr lang="en-US" sz="6600" spc="-144">
                <a:solidFill>
                  <a:srgbClr val="FFFEE6"/>
                </a:solidFill>
                <a:latin typeface="Glacial Indifference" panose="020B0604020202020204" charset="0"/>
              </a:rPr>
              <a:t>ACTIVITIES TO BE COMPLETED BEFORE NEXT REPORT</a:t>
            </a:r>
          </a:p>
        </p:txBody>
      </p:sp>
      <p:grpSp>
        <p:nvGrpSpPr>
          <p:cNvPr id="14" name="Group 8">
            <a:extLst>
              <a:ext uri="{FF2B5EF4-FFF2-40B4-BE49-F238E27FC236}">
                <a16:creationId xmlns:a16="http://schemas.microsoft.com/office/drawing/2014/main" id="{26F26AD0-64EC-6A60-8820-2116749130E3}"/>
              </a:ext>
            </a:extLst>
          </p:cNvPr>
          <p:cNvGrpSpPr/>
          <p:nvPr/>
        </p:nvGrpSpPr>
        <p:grpSpPr>
          <a:xfrm>
            <a:off x="6052684" y="5259370"/>
            <a:ext cx="4141169" cy="3880036"/>
            <a:chOff x="289479" y="-4830184"/>
            <a:chExt cx="4827083" cy="2398766"/>
          </a:xfrm>
        </p:grpSpPr>
        <p:sp>
          <p:nvSpPr>
            <p:cNvPr id="15" name="TextBox 9">
              <a:extLst>
                <a:ext uri="{FF2B5EF4-FFF2-40B4-BE49-F238E27FC236}">
                  <a16:creationId xmlns:a16="http://schemas.microsoft.com/office/drawing/2014/main" id="{EC5581D4-90E2-C0D9-9469-A417A39F9CD6}"/>
                </a:ext>
              </a:extLst>
            </p:cNvPr>
            <p:cNvSpPr txBox="1"/>
            <p:nvPr/>
          </p:nvSpPr>
          <p:spPr>
            <a:xfrm>
              <a:off x="289479" y="-4830184"/>
              <a:ext cx="4827083" cy="903819"/>
            </a:xfrm>
            <a:prstGeom prst="rect">
              <a:avLst/>
            </a:prstGeom>
          </p:spPr>
          <p:txBody>
            <a:bodyPr lIns="0" tIns="0" rIns="0" bIns="0" rtlCol="0" anchor="t">
              <a:spAutoFit/>
            </a:bodyPr>
            <a:lstStyle/>
            <a:p>
              <a:pPr>
                <a:lnSpc>
                  <a:spcPts val="3839"/>
                </a:lnSpc>
              </a:pPr>
              <a:r>
                <a:rPr lang="en-US" sz="3600" spc="479" dirty="0">
                  <a:solidFill>
                    <a:srgbClr val="D4C46B"/>
                  </a:solidFill>
                  <a:latin typeface="Times New Roman"/>
                  <a:cs typeface="Times New Roman"/>
                </a:rPr>
                <a:t>Documentation and Archiving</a:t>
              </a:r>
            </a:p>
            <a:p>
              <a:pPr>
                <a:lnSpc>
                  <a:spcPts val="3839"/>
                </a:lnSpc>
              </a:pPr>
              <a:endParaRPr lang="en-US" sz="3600" spc="479" dirty="0">
                <a:solidFill>
                  <a:srgbClr val="D4C46B"/>
                </a:solidFill>
                <a:latin typeface="Times New Roman"/>
                <a:cs typeface="Times New Roman"/>
              </a:endParaRPr>
            </a:p>
          </p:txBody>
        </p:sp>
        <p:sp>
          <p:nvSpPr>
            <p:cNvPr id="17" name="TextBox 10">
              <a:extLst>
                <a:ext uri="{FF2B5EF4-FFF2-40B4-BE49-F238E27FC236}">
                  <a16:creationId xmlns:a16="http://schemas.microsoft.com/office/drawing/2014/main" id="{0FEE67FA-2420-4BB2-759A-274A3C46C8F2}"/>
                </a:ext>
              </a:extLst>
            </p:cNvPr>
            <p:cNvSpPr txBox="1"/>
            <p:nvPr/>
          </p:nvSpPr>
          <p:spPr>
            <a:xfrm>
              <a:off x="289479" y="-4116247"/>
              <a:ext cx="4827083" cy="1684829"/>
            </a:xfrm>
            <a:prstGeom prst="rect">
              <a:avLst/>
            </a:prstGeom>
          </p:spPr>
          <p:txBody>
            <a:bodyPr lIns="0" tIns="0" rIns="0" bIns="0" rtlCol="0" anchor="t">
              <a:spAutoFit/>
            </a:bodyPr>
            <a:lstStyle/>
            <a:p>
              <a:pPr algn="just">
                <a:lnSpc>
                  <a:spcPts val="3599"/>
                </a:lnSpc>
              </a:pPr>
              <a:r>
                <a:rPr lang="en-US" sz="2350" spc="23" dirty="0">
                  <a:solidFill>
                    <a:srgbClr val="FFFEE6"/>
                  </a:solidFill>
                  <a:latin typeface="Times New Roman" panose="02020603050405020304" pitchFamily="18" charset="0"/>
                  <a:cs typeface="Times New Roman" panose="02020603050405020304" pitchFamily="18" charset="0"/>
                </a:rPr>
                <a:t>Document all steps, methodologies, and findings thoroughly. Create an archive for your analysis, ensuring that it's well-documented and accessible for future reference or updates.</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28228C0-2936-AFA5-05EA-63599F04003B}"/>
              </a:ext>
            </a:extLst>
          </p:cNvPr>
          <p:cNvPicPr>
            <a:picLocks noChangeAspect="1"/>
          </p:cNvPicPr>
          <p:nvPr/>
        </p:nvPicPr>
        <p:blipFill>
          <a:blip r:embed="rId2"/>
          <a:stretch>
            <a:fillRect/>
          </a:stretch>
        </p:blipFill>
        <p:spPr>
          <a:xfrm>
            <a:off x="745592" y="1435094"/>
            <a:ext cx="16577486" cy="7387389"/>
          </a:xfrm>
          <a:prstGeom prst="rect">
            <a:avLst/>
          </a:prstGeom>
        </p:spPr>
      </p:pic>
      <p:sp>
        <p:nvSpPr>
          <p:cNvPr id="11" name="AutoShape 3">
            <a:extLst>
              <a:ext uri="{FF2B5EF4-FFF2-40B4-BE49-F238E27FC236}">
                <a16:creationId xmlns:a16="http://schemas.microsoft.com/office/drawing/2014/main" id="{2536BB9C-D706-F814-D33A-5A79503FDE5E}"/>
              </a:ext>
            </a:extLst>
          </p:cNvPr>
          <p:cNvSpPr/>
          <p:nvPr/>
        </p:nvSpPr>
        <p:spPr>
          <a:xfrm>
            <a:off x="745592" y="6563311"/>
            <a:ext cx="6283858" cy="2259172"/>
          </a:xfrm>
          <a:prstGeom prst="rect">
            <a:avLst/>
          </a:prstGeom>
          <a:solidFill>
            <a:srgbClr val="D4C46B">
              <a:alpha val="29804"/>
            </a:srgbClr>
          </a:solidFill>
        </p:spPr>
        <p:txBody>
          <a:bodyPr/>
          <a:lstStyle/>
          <a:p>
            <a:endParaRPr lang="en-CA"/>
          </a:p>
        </p:txBody>
      </p:sp>
      <p:sp>
        <p:nvSpPr>
          <p:cNvPr id="12" name="AutoShape 4">
            <a:extLst>
              <a:ext uri="{FF2B5EF4-FFF2-40B4-BE49-F238E27FC236}">
                <a16:creationId xmlns:a16="http://schemas.microsoft.com/office/drawing/2014/main" id="{87E4F6F8-2C00-D6C2-1618-191EDB751176}"/>
              </a:ext>
            </a:extLst>
          </p:cNvPr>
          <p:cNvSpPr/>
          <p:nvPr/>
        </p:nvSpPr>
        <p:spPr>
          <a:xfrm>
            <a:off x="745592" y="6563311"/>
            <a:ext cx="6283858" cy="2259172"/>
          </a:xfrm>
          <a:prstGeom prst="rect">
            <a:avLst/>
          </a:prstGeom>
          <a:solidFill>
            <a:srgbClr val="D4C46B">
              <a:alpha val="29804"/>
            </a:srgbClr>
          </a:solidFill>
        </p:spPr>
        <p:txBody>
          <a:bodyPr/>
          <a:lstStyle/>
          <a:p>
            <a:endParaRPr lang="en-CA"/>
          </a:p>
        </p:txBody>
      </p:sp>
      <p:sp>
        <p:nvSpPr>
          <p:cNvPr id="13" name="TextBox 6">
            <a:extLst>
              <a:ext uri="{FF2B5EF4-FFF2-40B4-BE49-F238E27FC236}">
                <a16:creationId xmlns:a16="http://schemas.microsoft.com/office/drawing/2014/main" id="{3C362CE0-2A27-1703-A324-3A954F7F65D1}"/>
              </a:ext>
            </a:extLst>
          </p:cNvPr>
          <p:cNvSpPr txBox="1"/>
          <p:nvPr/>
        </p:nvSpPr>
        <p:spPr>
          <a:xfrm>
            <a:off x="1178199" y="6563311"/>
            <a:ext cx="8793441" cy="1962973"/>
          </a:xfrm>
          <a:prstGeom prst="rect">
            <a:avLst/>
          </a:prstGeom>
        </p:spPr>
        <p:txBody>
          <a:bodyPr wrap="square" lIns="0" tIns="0" rIns="0" bIns="0" rtlCol="0" anchor="t">
            <a:spAutoFit/>
          </a:bodyPr>
          <a:lstStyle/>
          <a:p>
            <a:pPr>
              <a:lnSpc>
                <a:spcPct val="150000"/>
              </a:lnSpc>
            </a:pPr>
            <a:r>
              <a:rPr lang="en-US" sz="9600" spc="28" dirty="0">
                <a:solidFill>
                  <a:srgbClr val="FFFEE6"/>
                </a:solidFill>
                <a:latin typeface="Times New Roman"/>
                <a:cs typeface="Times New Roman"/>
              </a:rPr>
              <a:t>Thank You </a:t>
            </a:r>
            <a:endParaRPr lang="en-US" sz="9600" spc="28" dirty="0">
              <a:solidFill>
                <a:srgbClr val="FFFEE6"/>
              </a:solidFill>
              <a:latin typeface="Montserrat Light"/>
            </a:endParaRPr>
          </a:p>
        </p:txBody>
      </p:sp>
      <p:sp>
        <p:nvSpPr>
          <p:cNvPr id="15" name="TextBox 14">
            <a:extLst>
              <a:ext uri="{FF2B5EF4-FFF2-40B4-BE49-F238E27FC236}">
                <a16:creationId xmlns:a16="http://schemas.microsoft.com/office/drawing/2014/main" id="{AF92CBFB-C73A-875B-F445-16BBA179EA80}"/>
              </a:ext>
            </a:extLst>
          </p:cNvPr>
          <p:cNvSpPr txBox="1"/>
          <p:nvPr/>
        </p:nvSpPr>
        <p:spPr>
          <a:xfrm>
            <a:off x="4572000" y="4964850"/>
            <a:ext cx="3185276" cy="369332"/>
          </a:xfrm>
          <a:prstGeom prst="rect">
            <a:avLst/>
          </a:prstGeom>
          <a:noFill/>
        </p:spPr>
        <p:txBody>
          <a:bodyPr wrap="square">
            <a:spAutoFit/>
          </a:bodyPr>
          <a:lstStyle/>
          <a:p>
            <a:endParaRPr lang="en-CA" dirty="0"/>
          </a:p>
        </p:txBody>
      </p:sp>
    </p:spTree>
    <p:extLst>
      <p:ext uri="{BB962C8B-B14F-4D97-AF65-F5344CB8AC3E}">
        <p14:creationId xmlns:p14="http://schemas.microsoft.com/office/powerpoint/2010/main" val="2952254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3" name="Group 3"/>
          <p:cNvGrpSpPr/>
          <p:nvPr/>
        </p:nvGrpSpPr>
        <p:grpSpPr>
          <a:xfrm>
            <a:off x="13792200" y="6412173"/>
            <a:ext cx="4038599" cy="2577359"/>
            <a:chOff x="-1" y="39620"/>
            <a:chExt cx="5837035" cy="3436479"/>
          </a:xfrm>
        </p:grpSpPr>
        <p:sp>
          <p:nvSpPr>
            <p:cNvPr id="5" name="TextBox 5"/>
            <p:cNvSpPr txBox="1"/>
            <p:nvPr/>
          </p:nvSpPr>
          <p:spPr>
            <a:xfrm>
              <a:off x="-1" y="39620"/>
              <a:ext cx="5837034" cy="649751"/>
            </a:xfrm>
            <a:prstGeom prst="rect">
              <a:avLst/>
            </a:prstGeom>
          </p:spPr>
          <p:txBody>
            <a:bodyPr lIns="0" tIns="0" rIns="0" bIns="0" rtlCol="0" anchor="t">
              <a:spAutoFit/>
            </a:bodyPr>
            <a:lstStyle/>
            <a:p>
              <a:pPr>
                <a:lnSpc>
                  <a:spcPts val="3839"/>
                </a:lnSpc>
              </a:pPr>
              <a:r>
                <a:rPr lang="en-IN" sz="3200" err="1">
                  <a:solidFill>
                    <a:schemeClr val="bg1"/>
                  </a:solidFill>
                  <a:latin typeface="Montserrat Light" panose="00000400000000000000" pitchFamily="2" charset="0"/>
                  <a:cs typeface="Times New Roman" panose="02020603050405020304" pitchFamily="18" charset="0"/>
                </a:rPr>
                <a:t>Annee</a:t>
              </a:r>
              <a:r>
                <a:rPr lang="en-IN" sz="3200">
                  <a:solidFill>
                    <a:schemeClr val="bg1"/>
                  </a:solidFill>
                  <a:latin typeface="Montserrat Light" panose="00000400000000000000" pitchFamily="2" charset="0"/>
                  <a:cs typeface="Times New Roman" panose="02020603050405020304" pitchFamily="18" charset="0"/>
                </a:rPr>
                <a:t> </a:t>
              </a:r>
              <a:r>
                <a:rPr lang="en-IN" sz="3200" err="1">
                  <a:solidFill>
                    <a:schemeClr val="bg1"/>
                  </a:solidFill>
                  <a:latin typeface="Montserrat Light" panose="00000400000000000000" pitchFamily="2" charset="0"/>
                  <a:cs typeface="Times New Roman" panose="02020603050405020304" pitchFamily="18" charset="0"/>
                </a:rPr>
                <a:t>Mahida</a:t>
              </a:r>
              <a:endParaRPr lang="en-US" sz="3199" spc="479">
                <a:solidFill>
                  <a:srgbClr val="FFFEE6"/>
                </a:solidFill>
                <a:latin typeface="Montserrat Light" panose="00000400000000000000" pitchFamily="2" charset="0"/>
              </a:endParaRPr>
            </a:p>
          </p:txBody>
        </p:sp>
        <p:sp>
          <p:nvSpPr>
            <p:cNvPr id="6" name="TextBox 6"/>
            <p:cNvSpPr txBox="1"/>
            <p:nvPr/>
          </p:nvSpPr>
          <p:spPr>
            <a:xfrm>
              <a:off x="0" y="1463675"/>
              <a:ext cx="5837034" cy="656932"/>
            </a:xfrm>
            <a:prstGeom prst="rect">
              <a:avLst/>
            </a:prstGeom>
          </p:spPr>
          <p:txBody>
            <a:bodyPr lIns="0" tIns="0" rIns="0" bIns="0" rtlCol="0" anchor="t">
              <a:spAutoFit/>
            </a:bodyPr>
            <a:lstStyle/>
            <a:p>
              <a:pPr>
                <a:lnSpc>
                  <a:spcPts val="4200"/>
                </a:lnSpc>
              </a:pPr>
              <a:r>
                <a:rPr lang="en-US" sz="2800" spc="28">
                  <a:solidFill>
                    <a:srgbClr val="FFFEE6"/>
                  </a:solidFill>
                  <a:latin typeface="Montserrat Light"/>
                </a:rPr>
                <a:t>Business Analyst</a:t>
              </a:r>
            </a:p>
          </p:txBody>
        </p:sp>
        <p:sp>
          <p:nvSpPr>
            <p:cNvPr id="7" name="TextBox 7"/>
            <p:cNvSpPr txBox="1"/>
            <p:nvPr/>
          </p:nvSpPr>
          <p:spPr>
            <a:xfrm>
              <a:off x="0" y="2913039"/>
              <a:ext cx="5837034" cy="563060"/>
            </a:xfrm>
            <a:prstGeom prst="rect">
              <a:avLst/>
            </a:prstGeom>
          </p:spPr>
          <p:txBody>
            <a:bodyPr lIns="0" tIns="0" rIns="0" bIns="0" rtlCol="0" anchor="t">
              <a:spAutoFit/>
            </a:bodyPr>
            <a:lstStyle/>
            <a:p>
              <a:pPr>
                <a:lnSpc>
                  <a:spcPts val="3600"/>
                </a:lnSpc>
              </a:pPr>
              <a:endParaRPr lang="en-US" sz="2400" spc="24">
                <a:solidFill>
                  <a:srgbClr val="FFFEE6"/>
                </a:solidFill>
                <a:latin typeface="Montserrat Light"/>
              </a:endParaRPr>
            </a:p>
          </p:txBody>
        </p:sp>
      </p:grpSp>
      <p:sp>
        <p:nvSpPr>
          <p:cNvPr id="18" name="TextBox 8">
            <a:extLst>
              <a:ext uri="{FF2B5EF4-FFF2-40B4-BE49-F238E27FC236}">
                <a16:creationId xmlns:a16="http://schemas.microsoft.com/office/drawing/2014/main" id="{69562A7D-B226-1818-2198-1925B8A1DC2D}"/>
              </a:ext>
            </a:extLst>
          </p:cNvPr>
          <p:cNvSpPr txBox="1"/>
          <p:nvPr/>
        </p:nvSpPr>
        <p:spPr>
          <a:xfrm>
            <a:off x="5600358" y="694705"/>
            <a:ext cx="9674398" cy="1705595"/>
          </a:xfrm>
          <a:prstGeom prst="rect">
            <a:avLst/>
          </a:prstGeom>
        </p:spPr>
        <p:txBody>
          <a:bodyPr lIns="0" tIns="0" rIns="0" bIns="0" rtlCol="0" anchor="t">
            <a:spAutoFit/>
          </a:bodyPr>
          <a:lstStyle/>
          <a:p>
            <a:pPr>
              <a:lnSpc>
                <a:spcPts val="14399"/>
              </a:lnSpc>
            </a:pPr>
            <a:r>
              <a:rPr lang="en-US" sz="10000" spc="-143" dirty="0">
                <a:solidFill>
                  <a:srgbClr val="FFFEE6"/>
                </a:solidFill>
                <a:latin typeface="Glacial Indifference" panose="020B0604020202020204" charset="0"/>
              </a:rPr>
              <a:t>MEET OUR TEAM </a:t>
            </a:r>
            <a:endParaRPr lang="en-US" sz="10000" spc="-144" dirty="0">
              <a:solidFill>
                <a:srgbClr val="FFFEE6"/>
              </a:solidFill>
              <a:latin typeface="Glacial Indifference" panose="020B0604020202020204" charset="0"/>
            </a:endParaRPr>
          </a:p>
        </p:txBody>
      </p:sp>
      <p:grpSp>
        <p:nvGrpSpPr>
          <p:cNvPr id="19" name="Group 3">
            <a:extLst>
              <a:ext uri="{FF2B5EF4-FFF2-40B4-BE49-F238E27FC236}">
                <a16:creationId xmlns:a16="http://schemas.microsoft.com/office/drawing/2014/main" id="{383C84E8-260F-F698-F086-6E94D1272483}"/>
              </a:ext>
            </a:extLst>
          </p:cNvPr>
          <p:cNvGrpSpPr/>
          <p:nvPr/>
        </p:nvGrpSpPr>
        <p:grpSpPr>
          <a:xfrm>
            <a:off x="538499" y="6366041"/>
            <a:ext cx="4104859" cy="2577359"/>
            <a:chOff x="-95767" y="39620"/>
            <a:chExt cx="5932801" cy="3436479"/>
          </a:xfrm>
        </p:grpSpPr>
        <p:sp>
          <p:nvSpPr>
            <p:cNvPr id="21" name="TextBox 5">
              <a:extLst>
                <a:ext uri="{FF2B5EF4-FFF2-40B4-BE49-F238E27FC236}">
                  <a16:creationId xmlns:a16="http://schemas.microsoft.com/office/drawing/2014/main" id="{294C49A1-52DF-83BF-9E67-06E291339344}"/>
                </a:ext>
              </a:extLst>
            </p:cNvPr>
            <p:cNvSpPr txBox="1"/>
            <p:nvPr/>
          </p:nvSpPr>
          <p:spPr>
            <a:xfrm>
              <a:off x="-1" y="39620"/>
              <a:ext cx="5837034" cy="1299502"/>
            </a:xfrm>
            <a:prstGeom prst="rect">
              <a:avLst/>
            </a:prstGeom>
          </p:spPr>
          <p:txBody>
            <a:bodyPr lIns="0" tIns="0" rIns="0" bIns="0" rtlCol="0" anchor="t">
              <a:spAutoFit/>
            </a:bodyPr>
            <a:lstStyle/>
            <a:p>
              <a:pPr>
                <a:lnSpc>
                  <a:spcPts val="3839"/>
                </a:lnSpc>
              </a:pPr>
              <a:r>
                <a:rPr lang="en-IN" sz="3200">
                  <a:solidFill>
                    <a:schemeClr val="bg1"/>
                  </a:solidFill>
                  <a:latin typeface="Montserrat Light" panose="00000400000000000000" pitchFamily="2" charset="0"/>
                  <a:cs typeface="Times New Roman" panose="02020603050405020304" pitchFamily="18" charset="0"/>
                </a:rPr>
                <a:t>Aravind Pradeep </a:t>
              </a:r>
              <a:r>
                <a:rPr lang="en-IN" sz="3200" err="1">
                  <a:solidFill>
                    <a:schemeClr val="bg1"/>
                  </a:solidFill>
                  <a:latin typeface="Montserrat Light" panose="00000400000000000000" pitchFamily="2" charset="0"/>
                  <a:cs typeface="Times New Roman" panose="02020603050405020304" pitchFamily="18" charset="0"/>
                </a:rPr>
                <a:t>Kunnel</a:t>
              </a:r>
              <a:endParaRPr lang="en-US" sz="3199" spc="479">
                <a:solidFill>
                  <a:srgbClr val="FFFEE6"/>
                </a:solidFill>
                <a:latin typeface="Montserrat Light" panose="00000400000000000000" pitchFamily="2" charset="0"/>
              </a:endParaRPr>
            </a:p>
          </p:txBody>
        </p:sp>
        <p:sp>
          <p:nvSpPr>
            <p:cNvPr id="22" name="TextBox 6">
              <a:extLst>
                <a:ext uri="{FF2B5EF4-FFF2-40B4-BE49-F238E27FC236}">
                  <a16:creationId xmlns:a16="http://schemas.microsoft.com/office/drawing/2014/main" id="{AA9A7D6C-B789-5813-FAF4-E1DD44D6BC00}"/>
                </a:ext>
              </a:extLst>
            </p:cNvPr>
            <p:cNvSpPr txBox="1"/>
            <p:nvPr/>
          </p:nvSpPr>
          <p:spPr>
            <a:xfrm>
              <a:off x="-95767" y="1817066"/>
              <a:ext cx="5837034" cy="656932"/>
            </a:xfrm>
            <a:prstGeom prst="rect">
              <a:avLst/>
            </a:prstGeom>
          </p:spPr>
          <p:txBody>
            <a:bodyPr lIns="0" tIns="0" rIns="0" bIns="0" rtlCol="0" anchor="t">
              <a:spAutoFit/>
            </a:bodyPr>
            <a:lstStyle/>
            <a:p>
              <a:pPr>
                <a:lnSpc>
                  <a:spcPts val="4200"/>
                </a:lnSpc>
              </a:pPr>
              <a:r>
                <a:rPr lang="en-US" sz="2800" spc="28">
                  <a:solidFill>
                    <a:srgbClr val="FFFEE6"/>
                  </a:solidFill>
                  <a:latin typeface="Montserrat Light"/>
                </a:rPr>
                <a:t>Manager</a:t>
              </a:r>
            </a:p>
          </p:txBody>
        </p:sp>
        <p:sp>
          <p:nvSpPr>
            <p:cNvPr id="23" name="TextBox 7">
              <a:extLst>
                <a:ext uri="{FF2B5EF4-FFF2-40B4-BE49-F238E27FC236}">
                  <a16:creationId xmlns:a16="http://schemas.microsoft.com/office/drawing/2014/main" id="{24558A70-DD34-11A2-C765-A660394B5EE3}"/>
                </a:ext>
              </a:extLst>
            </p:cNvPr>
            <p:cNvSpPr txBox="1"/>
            <p:nvPr/>
          </p:nvSpPr>
          <p:spPr>
            <a:xfrm>
              <a:off x="0" y="2913039"/>
              <a:ext cx="5837034" cy="563060"/>
            </a:xfrm>
            <a:prstGeom prst="rect">
              <a:avLst/>
            </a:prstGeom>
          </p:spPr>
          <p:txBody>
            <a:bodyPr lIns="0" tIns="0" rIns="0" bIns="0" rtlCol="0" anchor="t">
              <a:spAutoFit/>
            </a:bodyPr>
            <a:lstStyle/>
            <a:p>
              <a:pPr>
                <a:lnSpc>
                  <a:spcPts val="3600"/>
                </a:lnSpc>
              </a:pPr>
              <a:endParaRPr lang="en-US" sz="2400" spc="24">
                <a:solidFill>
                  <a:srgbClr val="FFFEE6"/>
                </a:solidFill>
                <a:latin typeface="Montserrat Light"/>
              </a:endParaRPr>
            </a:p>
          </p:txBody>
        </p:sp>
      </p:grpSp>
      <p:grpSp>
        <p:nvGrpSpPr>
          <p:cNvPr id="24" name="Group 3">
            <a:extLst>
              <a:ext uri="{FF2B5EF4-FFF2-40B4-BE49-F238E27FC236}">
                <a16:creationId xmlns:a16="http://schemas.microsoft.com/office/drawing/2014/main" id="{6E9E136C-A4B6-263D-5E9F-7FBD8C4F3E50}"/>
              </a:ext>
            </a:extLst>
          </p:cNvPr>
          <p:cNvGrpSpPr/>
          <p:nvPr/>
        </p:nvGrpSpPr>
        <p:grpSpPr>
          <a:xfrm>
            <a:off x="4948159" y="6341038"/>
            <a:ext cx="4388347" cy="2764862"/>
            <a:chOff x="-34780" y="-210384"/>
            <a:chExt cx="5871814" cy="3686483"/>
          </a:xfrm>
        </p:grpSpPr>
        <p:sp>
          <p:nvSpPr>
            <p:cNvPr id="26" name="TextBox 5">
              <a:extLst>
                <a:ext uri="{FF2B5EF4-FFF2-40B4-BE49-F238E27FC236}">
                  <a16:creationId xmlns:a16="http://schemas.microsoft.com/office/drawing/2014/main" id="{F49CA9A3-CBEC-2A84-2A38-5E51E48335E8}"/>
                </a:ext>
              </a:extLst>
            </p:cNvPr>
            <p:cNvSpPr txBox="1"/>
            <p:nvPr/>
          </p:nvSpPr>
          <p:spPr>
            <a:xfrm>
              <a:off x="-34780" y="-210384"/>
              <a:ext cx="5837034" cy="649751"/>
            </a:xfrm>
            <a:prstGeom prst="rect">
              <a:avLst/>
            </a:prstGeom>
          </p:spPr>
          <p:txBody>
            <a:bodyPr lIns="0" tIns="0" rIns="0" bIns="0" rtlCol="0" anchor="t">
              <a:spAutoFit/>
            </a:bodyPr>
            <a:lstStyle/>
            <a:p>
              <a:pPr>
                <a:lnSpc>
                  <a:spcPts val="3839"/>
                </a:lnSpc>
              </a:pPr>
              <a:r>
                <a:rPr lang="en-IN" sz="3200">
                  <a:solidFill>
                    <a:schemeClr val="bg1"/>
                  </a:solidFill>
                  <a:latin typeface="Montserrat Light" panose="00000400000000000000" pitchFamily="2" charset="0"/>
                  <a:cs typeface="Times New Roman" panose="02020603050405020304" pitchFamily="18" charset="0"/>
                </a:rPr>
                <a:t>Omar Mukhtar</a:t>
              </a:r>
              <a:endParaRPr lang="en-US" sz="3199" spc="479">
                <a:solidFill>
                  <a:srgbClr val="FFFEE6"/>
                </a:solidFill>
                <a:latin typeface="Montserrat Light" panose="00000400000000000000" pitchFamily="2" charset="0"/>
              </a:endParaRPr>
            </a:p>
          </p:txBody>
        </p:sp>
        <p:sp>
          <p:nvSpPr>
            <p:cNvPr id="27" name="TextBox 6">
              <a:extLst>
                <a:ext uri="{FF2B5EF4-FFF2-40B4-BE49-F238E27FC236}">
                  <a16:creationId xmlns:a16="http://schemas.microsoft.com/office/drawing/2014/main" id="{AB66031B-287F-ADE5-21FA-7FA17D5E0089}"/>
                </a:ext>
              </a:extLst>
            </p:cNvPr>
            <p:cNvSpPr txBox="1"/>
            <p:nvPr/>
          </p:nvSpPr>
          <p:spPr>
            <a:xfrm>
              <a:off x="0" y="1463675"/>
              <a:ext cx="5837034" cy="656932"/>
            </a:xfrm>
            <a:prstGeom prst="rect">
              <a:avLst/>
            </a:prstGeom>
          </p:spPr>
          <p:txBody>
            <a:bodyPr wrap="square" lIns="0" tIns="0" rIns="0" bIns="0" rtlCol="0" anchor="t">
              <a:spAutoFit/>
            </a:bodyPr>
            <a:lstStyle/>
            <a:p>
              <a:pPr>
                <a:lnSpc>
                  <a:spcPts val="4200"/>
                </a:lnSpc>
              </a:pPr>
              <a:r>
                <a:rPr lang="en-US" sz="2800" spc="28">
                  <a:solidFill>
                    <a:srgbClr val="FFFEE6"/>
                  </a:solidFill>
                  <a:latin typeface="Montserrat Light"/>
                </a:rPr>
                <a:t>Programmer</a:t>
              </a:r>
            </a:p>
          </p:txBody>
        </p:sp>
        <p:sp>
          <p:nvSpPr>
            <p:cNvPr id="28" name="TextBox 7">
              <a:extLst>
                <a:ext uri="{FF2B5EF4-FFF2-40B4-BE49-F238E27FC236}">
                  <a16:creationId xmlns:a16="http://schemas.microsoft.com/office/drawing/2014/main" id="{DF36DCB5-6DA8-11C4-36DC-016583F1D341}"/>
                </a:ext>
              </a:extLst>
            </p:cNvPr>
            <p:cNvSpPr txBox="1"/>
            <p:nvPr/>
          </p:nvSpPr>
          <p:spPr>
            <a:xfrm>
              <a:off x="0" y="2913039"/>
              <a:ext cx="5837034" cy="563060"/>
            </a:xfrm>
            <a:prstGeom prst="rect">
              <a:avLst/>
            </a:prstGeom>
          </p:spPr>
          <p:txBody>
            <a:bodyPr lIns="0" tIns="0" rIns="0" bIns="0" rtlCol="0" anchor="t">
              <a:spAutoFit/>
            </a:bodyPr>
            <a:lstStyle/>
            <a:p>
              <a:pPr>
                <a:lnSpc>
                  <a:spcPts val="3600"/>
                </a:lnSpc>
              </a:pPr>
              <a:endParaRPr lang="en-US" sz="2400" spc="24">
                <a:solidFill>
                  <a:srgbClr val="FFFEE6"/>
                </a:solidFill>
                <a:latin typeface="Montserrat Light"/>
              </a:endParaRPr>
            </a:p>
          </p:txBody>
        </p:sp>
      </p:grpSp>
      <p:grpSp>
        <p:nvGrpSpPr>
          <p:cNvPr id="29" name="Group 3">
            <a:extLst>
              <a:ext uri="{FF2B5EF4-FFF2-40B4-BE49-F238E27FC236}">
                <a16:creationId xmlns:a16="http://schemas.microsoft.com/office/drawing/2014/main" id="{BBD45612-52FC-8255-B958-FD1EC7BE7F58}"/>
              </a:ext>
            </a:extLst>
          </p:cNvPr>
          <p:cNvGrpSpPr/>
          <p:nvPr/>
        </p:nvGrpSpPr>
        <p:grpSpPr>
          <a:xfrm>
            <a:off x="9448800" y="6412173"/>
            <a:ext cx="4038599" cy="2577359"/>
            <a:chOff x="-1" y="39620"/>
            <a:chExt cx="5837035" cy="3436479"/>
          </a:xfrm>
        </p:grpSpPr>
        <p:sp>
          <p:nvSpPr>
            <p:cNvPr id="31" name="TextBox 5">
              <a:extLst>
                <a:ext uri="{FF2B5EF4-FFF2-40B4-BE49-F238E27FC236}">
                  <a16:creationId xmlns:a16="http://schemas.microsoft.com/office/drawing/2014/main" id="{D7072785-FCE5-9A12-0E93-02228F1EEA15}"/>
                </a:ext>
              </a:extLst>
            </p:cNvPr>
            <p:cNvSpPr txBox="1"/>
            <p:nvPr/>
          </p:nvSpPr>
          <p:spPr>
            <a:xfrm>
              <a:off x="-1" y="39620"/>
              <a:ext cx="5837034" cy="649751"/>
            </a:xfrm>
            <a:prstGeom prst="rect">
              <a:avLst/>
            </a:prstGeom>
          </p:spPr>
          <p:txBody>
            <a:bodyPr lIns="0" tIns="0" rIns="0" bIns="0" rtlCol="0" anchor="t">
              <a:spAutoFit/>
            </a:bodyPr>
            <a:lstStyle/>
            <a:p>
              <a:pPr>
                <a:lnSpc>
                  <a:spcPts val="3839"/>
                </a:lnSpc>
              </a:pPr>
              <a:r>
                <a:rPr lang="en-IN" sz="3200" err="1">
                  <a:solidFill>
                    <a:schemeClr val="bg1"/>
                  </a:solidFill>
                  <a:latin typeface="Montserrat Light" panose="00000400000000000000" pitchFamily="2" charset="0"/>
                  <a:cs typeface="Times New Roman" panose="02020603050405020304" pitchFamily="18" charset="0"/>
                </a:rPr>
                <a:t>Namood</a:t>
              </a:r>
              <a:r>
                <a:rPr lang="en-IN" sz="3200">
                  <a:solidFill>
                    <a:schemeClr val="bg1"/>
                  </a:solidFill>
                  <a:latin typeface="Montserrat Light" panose="00000400000000000000" pitchFamily="2" charset="0"/>
                  <a:cs typeface="Times New Roman" panose="02020603050405020304" pitchFamily="18" charset="0"/>
                </a:rPr>
                <a:t>-e-</a:t>
              </a:r>
              <a:r>
                <a:rPr lang="en-IN" sz="3200" err="1">
                  <a:solidFill>
                    <a:schemeClr val="bg1"/>
                  </a:solidFill>
                  <a:latin typeface="Montserrat Light" panose="00000400000000000000" pitchFamily="2" charset="0"/>
                  <a:cs typeface="Times New Roman" panose="02020603050405020304" pitchFamily="18" charset="0"/>
                </a:rPr>
                <a:t>Sehar</a:t>
              </a:r>
              <a:endParaRPr lang="en-US" sz="3199" spc="479">
                <a:solidFill>
                  <a:srgbClr val="FFFEE6"/>
                </a:solidFill>
                <a:latin typeface="Montserrat Light" panose="00000400000000000000" pitchFamily="2" charset="0"/>
              </a:endParaRPr>
            </a:p>
          </p:txBody>
        </p:sp>
        <p:sp>
          <p:nvSpPr>
            <p:cNvPr id="32" name="TextBox 6">
              <a:extLst>
                <a:ext uri="{FF2B5EF4-FFF2-40B4-BE49-F238E27FC236}">
                  <a16:creationId xmlns:a16="http://schemas.microsoft.com/office/drawing/2014/main" id="{3D3B7E71-568A-CEEA-385C-761B6536348C}"/>
                </a:ext>
              </a:extLst>
            </p:cNvPr>
            <p:cNvSpPr txBox="1"/>
            <p:nvPr/>
          </p:nvSpPr>
          <p:spPr>
            <a:xfrm>
              <a:off x="0" y="1463675"/>
              <a:ext cx="5837034" cy="656932"/>
            </a:xfrm>
            <a:prstGeom prst="rect">
              <a:avLst/>
            </a:prstGeom>
          </p:spPr>
          <p:txBody>
            <a:bodyPr lIns="0" tIns="0" rIns="0" bIns="0" rtlCol="0" anchor="t">
              <a:spAutoFit/>
            </a:bodyPr>
            <a:lstStyle/>
            <a:p>
              <a:pPr>
                <a:lnSpc>
                  <a:spcPts val="4200"/>
                </a:lnSpc>
              </a:pPr>
              <a:r>
                <a:rPr lang="en-US" sz="2800" spc="28">
                  <a:solidFill>
                    <a:srgbClr val="FFFEE6"/>
                  </a:solidFill>
                  <a:latin typeface="Montserrat Light"/>
                </a:rPr>
                <a:t>Data Analyst</a:t>
              </a:r>
            </a:p>
          </p:txBody>
        </p:sp>
        <p:sp>
          <p:nvSpPr>
            <p:cNvPr id="33" name="TextBox 7">
              <a:extLst>
                <a:ext uri="{FF2B5EF4-FFF2-40B4-BE49-F238E27FC236}">
                  <a16:creationId xmlns:a16="http://schemas.microsoft.com/office/drawing/2014/main" id="{08D24F71-7F42-B989-0CC4-484645A69EA9}"/>
                </a:ext>
              </a:extLst>
            </p:cNvPr>
            <p:cNvSpPr txBox="1"/>
            <p:nvPr/>
          </p:nvSpPr>
          <p:spPr>
            <a:xfrm>
              <a:off x="0" y="2913039"/>
              <a:ext cx="5837034" cy="563060"/>
            </a:xfrm>
            <a:prstGeom prst="rect">
              <a:avLst/>
            </a:prstGeom>
          </p:spPr>
          <p:txBody>
            <a:bodyPr lIns="0" tIns="0" rIns="0" bIns="0" rtlCol="0" anchor="t">
              <a:spAutoFit/>
            </a:bodyPr>
            <a:lstStyle/>
            <a:p>
              <a:pPr>
                <a:lnSpc>
                  <a:spcPts val="3600"/>
                </a:lnSpc>
              </a:pPr>
              <a:endParaRPr lang="en-US" sz="2400" spc="24">
                <a:solidFill>
                  <a:srgbClr val="FFFEE6"/>
                </a:solidFill>
                <a:latin typeface="Montserrat Light"/>
              </a:endParaRPr>
            </a:p>
          </p:txBody>
        </p:sp>
      </p:grpSp>
      <p:pic>
        <p:nvPicPr>
          <p:cNvPr id="34" name="Content Placeholder 4">
            <a:extLst>
              <a:ext uri="{FF2B5EF4-FFF2-40B4-BE49-F238E27FC236}">
                <a16:creationId xmlns:a16="http://schemas.microsoft.com/office/drawing/2014/main" id="{467524C5-2244-381F-0AB9-033E07CD83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3225602"/>
            <a:ext cx="2775547" cy="28824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5" name="Picture 34">
            <a:extLst>
              <a:ext uri="{FF2B5EF4-FFF2-40B4-BE49-F238E27FC236}">
                <a16:creationId xmlns:a16="http://schemas.microsoft.com/office/drawing/2014/main" id="{0C47B20F-D0ED-6445-F711-23871464AB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9254" y="3251377"/>
            <a:ext cx="2601857" cy="28341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6" name="Picture 35">
            <a:extLst>
              <a:ext uri="{FF2B5EF4-FFF2-40B4-BE49-F238E27FC236}">
                <a16:creationId xmlns:a16="http://schemas.microsoft.com/office/drawing/2014/main" id="{E24895F8-A26B-B2C4-AB1C-33EDE47AB0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3600" y="3051799"/>
            <a:ext cx="2328433" cy="30702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7" name="Picture 36" descr="A person in a graduation gown holding a bouquet of flowers&#10;&#10;Description automatically generated">
            <a:extLst>
              <a:ext uri="{FF2B5EF4-FFF2-40B4-BE49-F238E27FC236}">
                <a16:creationId xmlns:a16="http://schemas.microsoft.com/office/drawing/2014/main" id="{2F3726B9-9735-C035-BA2C-37FEBE7F8DF0}"/>
              </a:ext>
            </a:extLst>
          </p:cNvPr>
          <p:cNvPicPr>
            <a:picLocks noChangeAspect="1"/>
          </p:cNvPicPr>
          <p:nvPr/>
        </p:nvPicPr>
        <p:blipFill rotWithShape="1">
          <a:blip r:embed="rId5">
            <a:extLst>
              <a:ext uri="{28A0092B-C50C-407E-A947-70E740481C1C}">
                <a14:useLocalDpi xmlns:a14="http://schemas.microsoft.com/office/drawing/2010/main" val="0"/>
              </a:ext>
            </a:extLst>
          </a:blip>
          <a:srcRect l="17848" t="17713" r="18406" b="12800"/>
          <a:stretch/>
        </p:blipFill>
        <p:spPr>
          <a:xfrm>
            <a:off x="14306526" y="3158716"/>
            <a:ext cx="2185591" cy="3070236"/>
          </a:xfrm>
          <a:prstGeom prst="ellipse">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868185" y="3009900"/>
            <a:ext cx="13469169" cy="6377852"/>
          </a:xfrm>
          <a:prstGeom prst="rect">
            <a:avLst/>
          </a:prstGeom>
          <a:solidFill>
            <a:srgbClr val="D4C46B">
              <a:alpha val="29804"/>
            </a:srgbClr>
          </a:solidFill>
        </p:spPr>
        <p:txBody>
          <a:bodyPr/>
          <a:lstStyle/>
          <a:p>
            <a:endParaRPr lang="en-CA" dirty="0"/>
          </a:p>
        </p:txBody>
      </p:sp>
      <p:sp>
        <p:nvSpPr>
          <p:cNvPr id="3" name="TextBox 3"/>
          <p:cNvSpPr txBox="1"/>
          <p:nvPr/>
        </p:nvSpPr>
        <p:spPr>
          <a:xfrm>
            <a:off x="868185" y="466588"/>
            <a:ext cx="11581307" cy="1477328"/>
          </a:xfrm>
          <a:prstGeom prst="rect">
            <a:avLst/>
          </a:prstGeom>
        </p:spPr>
        <p:txBody>
          <a:bodyPr wrap="square" lIns="0" tIns="0" rIns="0" bIns="0" rtlCol="0" anchor="t">
            <a:spAutoFit/>
          </a:bodyPr>
          <a:lstStyle/>
          <a:p>
            <a:r>
              <a:rPr lang="en-US" sz="9600" spc="-144" dirty="0">
                <a:solidFill>
                  <a:srgbClr val="FFFEE6"/>
                </a:solidFill>
                <a:latin typeface="Glacial Indifference" panose="020B0604020202020204" charset="0"/>
              </a:rPr>
              <a:t>PROJECT STATUS            </a:t>
            </a:r>
          </a:p>
        </p:txBody>
      </p:sp>
      <p:grpSp>
        <p:nvGrpSpPr>
          <p:cNvPr id="4" name="Group 4"/>
          <p:cNvGrpSpPr/>
          <p:nvPr/>
        </p:nvGrpSpPr>
        <p:grpSpPr>
          <a:xfrm>
            <a:off x="762000" y="3295209"/>
            <a:ext cx="13555579" cy="4724779"/>
            <a:chOff x="0" y="-6336580"/>
            <a:chExt cx="22210419" cy="6986331"/>
          </a:xfrm>
        </p:grpSpPr>
        <p:sp>
          <p:nvSpPr>
            <p:cNvPr id="5" name="TextBox 5"/>
            <p:cNvSpPr txBox="1"/>
            <p:nvPr/>
          </p:nvSpPr>
          <p:spPr>
            <a:xfrm>
              <a:off x="691272" y="-6336580"/>
              <a:ext cx="21519147" cy="5691074"/>
            </a:xfrm>
            <a:prstGeom prst="rect">
              <a:avLst/>
            </a:prstGeom>
          </p:spPr>
          <p:txBody>
            <a:bodyPr wrap="square" lIns="0" tIns="0" rIns="0" bIns="0" rtlCol="0" anchor="t">
              <a:spAutoFit/>
            </a:bodyPr>
            <a:lstStyle/>
            <a:p>
              <a:pPr>
                <a:lnSpc>
                  <a:spcPts val="3839"/>
                </a:lnSpc>
              </a:pPr>
              <a:endParaRPr lang="en-US" sz="2400" spc="479" dirty="0">
                <a:solidFill>
                  <a:schemeClr val="bg1"/>
                </a:solidFill>
                <a:latin typeface="Times New Roman" panose="02020603050405020304" pitchFamily="18" charset="0"/>
                <a:cs typeface="Times New Roman" panose="02020603050405020304" pitchFamily="18" charset="0"/>
              </a:endParaRPr>
            </a:p>
            <a:p>
              <a:pPr>
                <a:lnSpc>
                  <a:spcPts val="3839"/>
                </a:lnSpc>
              </a:pPr>
              <a:r>
                <a:rPr lang="en-US" sz="7200" spc="-144" dirty="0">
                  <a:solidFill>
                    <a:srgbClr val="FFFEE6"/>
                  </a:solidFill>
                  <a:latin typeface="Glacial Indifference" panose="020B0604020202020204" charset="0"/>
                </a:rPr>
                <a:t>On Track </a:t>
              </a:r>
            </a:p>
            <a:p>
              <a:pPr>
                <a:lnSpc>
                  <a:spcPts val="3839"/>
                </a:lnSpc>
              </a:pPr>
              <a:endParaRPr lang="en-US" sz="2400" spc="479" dirty="0">
                <a:solidFill>
                  <a:schemeClr val="bg1"/>
                </a:solidFill>
                <a:latin typeface="Times New Roman" panose="02020603050405020304" pitchFamily="18" charset="0"/>
                <a:cs typeface="Times New Roman" panose="02020603050405020304" pitchFamily="18" charset="0"/>
              </a:endParaRPr>
            </a:p>
            <a:p>
              <a:pPr>
                <a:lnSpc>
                  <a:spcPts val="3839"/>
                </a:lnSpc>
              </a:pPr>
              <a:r>
                <a:rPr lang="en-US" sz="2400" spc="479" dirty="0">
                  <a:latin typeface="Times New Roman" panose="02020603050405020304" pitchFamily="18" charset="0"/>
                  <a:cs typeface="Times New Roman" panose="02020603050405020304" pitchFamily="18" charset="0"/>
                </a:rPr>
                <a:t>The project is progressing smoothly. The team has made significant advancements in doing Predictive Analysis on the Hate Crimes by type of motivation (2014-2022).</a:t>
              </a:r>
            </a:p>
            <a:p>
              <a:pPr>
                <a:lnSpc>
                  <a:spcPts val="3839"/>
                </a:lnSpc>
              </a:pPr>
              <a:endParaRPr lang="en-US" sz="2400" spc="479" dirty="0">
                <a:solidFill>
                  <a:schemeClr val="bg1"/>
                </a:solidFill>
                <a:latin typeface="Times New Roman" panose="02020603050405020304" pitchFamily="18" charset="0"/>
                <a:cs typeface="Times New Roman" panose="02020603050405020304" pitchFamily="18" charset="0"/>
              </a:endParaRPr>
            </a:p>
            <a:p>
              <a:pPr>
                <a:lnSpc>
                  <a:spcPts val="3839"/>
                </a:lnSpc>
              </a:pPr>
              <a:endParaRPr lang="en-US" sz="2400" spc="479" dirty="0">
                <a:solidFill>
                  <a:schemeClr val="bg1"/>
                </a:solidFill>
                <a:latin typeface="Times New Roman" panose="02020603050405020304" pitchFamily="18" charset="0"/>
                <a:cs typeface="Times New Roman" panose="02020603050405020304" pitchFamily="18" charset="0"/>
              </a:endParaRPr>
            </a:p>
          </p:txBody>
        </p:sp>
        <p:sp>
          <p:nvSpPr>
            <p:cNvPr id="7" name="TextBox 7"/>
            <p:cNvSpPr txBox="1"/>
            <p:nvPr/>
          </p:nvSpPr>
          <p:spPr>
            <a:xfrm>
              <a:off x="0" y="0"/>
              <a:ext cx="10155151" cy="649751"/>
            </a:xfrm>
            <a:prstGeom prst="rect">
              <a:avLst/>
            </a:prstGeom>
          </p:spPr>
          <p:txBody>
            <a:bodyPr lIns="0" tIns="0" rIns="0" bIns="0" rtlCol="0" anchor="t">
              <a:spAutoFit/>
            </a:bodyPr>
            <a:lstStyle/>
            <a:p>
              <a:pPr algn="r">
                <a:lnSpc>
                  <a:spcPts val="3839"/>
                </a:lnSpc>
              </a:pPr>
              <a:endParaRPr lang="en-US" sz="3199" spc="479">
                <a:solidFill>
                  <a:srgbClr val="D4C46B"/>
                </a:solidFill>
                <a:latin typeface="Montserrat Light"/>
              </a:endParaRPr>
            </a:p>
          </p:txBody>
        </p:sp>
      </p:grpSp>
      <p:pic>
        <p:nvPicPr>
          <p:cNvPr id="8" name="Picture 7">
            <a:extLst>
              <a:ext uri="{FF2B5EF4-FFF2-40B4-BE49-F238E27FC236}">
                <a16:creationId xmlns:a16="http://schemas.microsoft.com/office/drawing/2014/main" id="{B8300A8E-60E1-DBE0-78F6-6406695B44A8}"/>
              </a:ext>
            </a:extLst>
          </p:cNvPr>
          <p:cNvPicPr>
            <a:picLocks noChangeAspect="1"/>
          </p:cNvPicPr>
          <p:nvPr/>
        </p:nvPicPr>
        <p:blipFill>
          <a:blip r:embed="rId2"/>
          <a:stretch>
            <a:fillRect/>
          </a:stretch>
        </p:blipFill>
        <p:spPr>
          <a:xfrm>
            <a:off x="14967285" y="3665051"/>
            <a:ext cx="2877104" cy="48699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AutoShape 4">
            <a:extLst>
              <a:ext uri="{FF2B5EF4-FFF2-40B4-BE49-F238E27FC236}">
                <a16:creationId xmlns:a16="http://schemas.microsoft.com/office/drawing/2014/main" id="{A2A6B5F6-C11C-36E7-5BF9-20434E6CA5E9}"/>
              </a:ext>
            </a:extLst>
          </p:cNvPr>
          <p:cNvSpPr/>
          <p:nvPr/>
        </p:nvSpPr>
        <p:spPr>
          <a:xfrm>
            <a:off x="186029" y="2038399"/>
            <a:ext cx="13933094" cy="7598571"/>
          </a:xfrm>
          <a:prstGeom prst="rect">
            <a:avLst/>
          </a:prstGeom>
          <a:solidFill>
            <a:schemeClr val="accent3">
              <a:lumMod val="75000"/>
              <a:alpha val="29804"/>
            </a:schemeClr>
          </a:solidFill>
        </p:spPr>
        <p:txBody>
          <a:bodyPr/>
          <a:lstStyle/>
          <a:p>
            <a:endParaRPr lang="en-CA"/>
          </a:p>
        </p:txBody>
      </p:sp>
      <p:sp>
        <p:nvSpPr>
          <p:cNvPr id="4" name="AutoShape 4">
            <a:extLst>
              <a:ext uri="{FF2B5EF4-FFF2-40B4-BE49-F238E27FC236}">
                <a16:creationId xmlns:a16="http://schemas.microsoft.com/office/drawing/2014/main" id="{3CF7C77D-EE25-D4B2-E857-6D81F4EC04ED}"/>
              </a:ext>
            </a:extLst>
          </p:cNvPr>
          <p:cNvSpPr/>
          <p:nvPr/>
        </p:nvSpPr>
        <p:spPr>
          <a:xfrm>
            <a:off x="14148299" y="2074986"/>
            <a:ext cx="1300835" cy="7620000"/>
          </a:xfrm>
          <a:prstGeom prst="rect">
            <a:avLst/>
          </a:prstGeom>
          <a:solidFill>
            <a:srgbClr val="D4C46B">
              <a:alpha val="29804"/>
            </a:srgbClr>
          </a:solidFill>
        </p:spPr>
        <p:txBody>
          <a:bodyPr/>
          <a:lstStyle/>
          <a:p>
            <a:endParaRPr lang="en-CA"/>
          </a:p>
        </p:txBody>
      </p:sp>
      <p:sp>
        <p:nvSpPr>
          <p:cNvPr id="5" name="AutoShape 4">
            <a:extLst>
              <a:ext uri="{FF2B5EF4-FFF2-40B4-BE49-F238E27FC236}">
                <a16:creationId xmlns:a16="http://schemas.microsoft.com/office/drawing/2014/main" id="{2FB7D449-63A0-0163-0CF8-C30A1E01A550}"/>
              </a:ext>
            </a:extLst>
          </p:cNvPr>
          <p:cNvSpPr/>
          <p:nvPr/>
        </p:nvSpPr>
        <p:spPr>
          <a:xfrm>
            <a:off x="14133712" y="2074986"/>
            <a:ext cx="1330011" cy="7549284"/>
          </a:xfrm>
          <a:prstGeom prst="rect">
            <a:avLst/>
          </a:prstGeom>
          <a:solidFill>
            <a:srgbClr val="D4C46B">
              <a:alpha val="29804"/>
            </a:srgbClr>
          </a:solidFill>
        </p:spPr>
        <p:txBody>
          <a:bodyPr/>
          <a:lstStyle/>
          <a:p>
            <a:endParaRPr lang="en-CA" dirty="0"/>
          </a:p>
        </p:txBody>
      </p:sp>
      <p:sp>
        <p:nvSpPr>
          <p:cNvPr id="3" name="AutoShape 3"/>
          <p:cNvSpPr/>
          <p:nvPr/>
        </p:nvSpPr>
        <p:spPr>
          <a:xfrm>
            <a:off x="229323" y="2079350"/>
            <a:ext cx="18161000" cy="7620000"/>
          </a:xfrm>
          <a:prstGeom prst="rect">
            <a:avLst/>
          </a:prstGeom>
          <a:solidFill>
            <a:srgbClr val="D4C46B">
              <a:alpha val="29804"/>
            </a:srgbClr>
          </a:solidFill>
        </p:spPr>
        <p:txBody>
          <a:bodyPr/>
          <a:lstStyle/>
          <a:p>
            <a:pPr marL="0" marR="0" lvl="0" indent="0" algn="l" defTabSz="914400" rtl="0" eaLnBrk="1" fontAlgn="auto" latinLnBrk="0" hangingPunct="1">
              <a:lnSpc>
                <a:spcPts val="3839"/>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Montserrat Light" panose="00000400000000000000" pitchFamily="2" charset="0"/>
                <a:ea typeface="+mn-ea"/>
                <a:cs typeface="Times New Roman" panose="02020603050405020304" pitchFamily="18" charset="0"/>
              </a:rPr>
              <a:t>  Requirement Phase		Data Phase	</a:t>
            </a:r>
            <a:r>
              <a:rPr lang="en-IN" sz="2400" b="1" dirty="0">
                <a:solidFill>
                  <a:prstClr val="white"/>
                </a:solidFill>
                <a:latin typeface="Montserrat Light" panose="00000400000000000000" pitchFamily="2" charset="0"/>
                <a:cs typeface="Times New Roman" panose="02020603050405020304" pitchFamily="18" charset="0"/>
              </a:rPr>
              <a:t>             </a:t>
            </a:r>
            <a:r>
              <a:rPr kumimoji="0" lang="en-IN" sz="2400" b="1" i="0" u="none" strike="noStrike" kern="1200" cap="none" spc="0" normalizeH="0" baseline="0" noProof="0" dirty="0">
                <a:ln>
                  <a:noFill/>
                </a:ln>
                <a:solidFill>
                  <a:prstClr val="white"/>
                </a:solidFill>
                <a:effectLst/>
                <a:uLnTx/>
                <a:uFillTx/>
                <a:latin typeface="Montserrat Light" panose="00000400000000000000" pitchFamily="2" charset="0"/>
                <a:ea typeface="+mn-ea"/>
                <a:cs typeface="Times New Roman" panose="02020603050405020304" pitchFamily="18" charset="0"/>
              </a:rPr>
              <a:t>  		         Development and</a:t>
            </a:r>
            <a:r>
              <a:rPr lang="en-IN" sz="2400" b="1" dirty="0">
                <a:solidFill>
                  <a:prstClr val="white"/>
                </a:solidFill>
                <a:latin typeface="Montserrat Light" panose="00000400000000000000" pitchFamily="2" charset="0"/>
                <a:cs typeface="Times New Roman" panose="02020603050405020304" pitchFamily="18" charset="0"/>
              </a:rPr>
              <a:t>       </a:t>
            </a:r>
            <a:r>
              <a:rPr kumimoji="0" lang="en-IN" sz="2400" b="1" i="0" u="none" strike="noStrike" kern="1200" cap="none" spc="0" normalizeH="0" baseline="0" noProof="0" dirty="0">
                <a:ln>
                  <a:noFill/>
                </a:ln>
                <a:solidFill>
                  <a:prstClr val="white"/>
                </a:solidFill>
                <a:effectLst/>
                <a:uLnTx/>
                <a:uFillTx/>
                <a:latin typeface="Montserrat Light" panose="00000400000000000000" pitchFamily="2" charset="0"/>
                <a:ea typeface="+mn-ea"/>
                <a:cs typeface="Times New Roman" panose="02020603050405020304" pitchFamily="18" charset="0"/>
              </a:rPr>
              <a:t>Release Phase  </a:t>
            </a:r>
          </a:p>
          <a:p>
            <a:pPr lvl="0">
              <a:lnSpc>
                <a:spcPts val="3839"/>
              </a:lnSpc>
              <a:defRPr/>
            </a:pPr>
            <a:r>
              <a:rPr lang="en-IN" sz="2400" b="1" dirty="0">
                <a:solidFill>
                  <a:prstClr val="white"/>
                </a:solidFill>
                <a:latin typeface="Montserrat Light" panose="00000400000000000000" pitchFamily="2" charset="0"/>
                <a:cs typeface="Times New Roman" panose="02020603050405020304" pitchFamily="18" charset="0"/>
              </a:rPr>
              <a:t>							           			           Testing Phase </a:t>
            </a:r>
          </a:p>
          <a:p>
            <a:pPr lvl="0">
              <a:lnSpc>
                <a:spcPts val="3839"/>
              </a:lnSpc>
              <a:defRPr/>
            </a:pPr>
            <a:endParaRPr lang="en-IN" sz="2400" b="1" dirty="0">
              <a:solidFill>
                <a:prstClr val="white"/>
              </a:solidFill>
              <a:latin typeface="Montserrat Light" panose="00000400000000000000" pitchFamily="2" charset="0"/>
              <a:cs typeface="Times New Roman" panose="02020603050405020304" pitchFamily="18" charset="0"/>
            </a:endParaRPr>
          </a:p>
          <a:p>
            <a:pPr lvl="0">
              <a:lnSpc>
                <a:spcPts val="3839"/>
              </a:lnSpc>
              <a:defRPr/>
            </a:pPr>
            <a:r>
              <a:rPr lang="en-IN" sz="1600" dirty="0">
                <a:solidFill>
                  <a:prstClr val="white"/>
                </a:solidFill>
                <a:latin typeface="Montserrat Light" panose="00000400000000000000" pitchFamily="2" charset="0"/>
                <a:cs typeface="Times New Roman" panose="02020603050405020304" pitchFamily="18" charset="0"/>
              </a:rPr>
              <a:t>August 11, 2023,		     September 14, 2023,               September 23, 2023,         September 25, 2023,       October 17, 2023,         November 2, 2023</a:t>
            </a:r>
          </a:p>
          <a:p>
            <a:pPr>
              <a:lnSpc>
                <a:spcPts val="3839"/>
              </a:lnSpc>
              <a:defRPr/>
            </a:pPr>
            <a:r>
              <a:rPr lang="en-IN" sz="1600" dirty="0">
                <a:solidFill>
                  <a:prstClr val="white"/>
                </a:solidFill>
                <a:latin typeface="Montserrat Light" panose="00000400000000000000" pitchFamily="2" charset="0"/>
                <a:cs typeface="Times New Roman" panose="02020603050405020304" pitchFamily="18" charset="0"/>
              </a:rPr>
              <a:t>Of charter and proposal 	      Datasets                              Create visualizations        Model Development         Model Validation       Final Documentation </a:t>
            </a:r>
          </a:p>
          <a:p>
            <a:pPr>
              <a:lnSpc>
                <a:spcPts val="3839"/>
              </a:lnSpc>
              <a:defRPr/>
            </a:pPr>
            <a:r>
              <a:rPr lang="en-IN" sz="1600" dirty="0">
                <a:solidFill>
                  <a:prstClr val="white"/>
                </a:solidFill>
                <a:latin typeface="Montserrat Light" panose="00000400000000000000" pitchFamily="2" charset="0"/>
                <a:cs typeface="Times New Roman" panose="02020603050405020304" pitchFamily="18" charset="0"/>
              </a:rPr>
              <a:t>		</a:t>
            </a:r>
          </a:p>
          <a:p>
            <a:pPr>
              <a:lnSpc>
                <a:spcPts val="3839"/>
              </a:lnSpc>
              <a:defRPr/>
            </a:pPr>
            <a:r>
              <a:rPr lang="en-IN" sz="1600" dirty="0">
                <a:solidFill>
                  <a:prstClr val="white"/>
                </a:solidFill>
                <a:latin typeface="Montserrat Light" panose="00000400000000000000" pitchFamily="2" charset="0"/>
                <a:cs typeface="Times New Roman" panose="02020603050405020304" pitchFamily="18" charset="0"/>
              </a:rPr>
              <a:t>			</a:t>
            </a:r>
          </a:p>
          <a:p>
            <a:pPr lvl="0">
              <a:lnSpc>
                <a:spcPts val="3839"/>
              </a:lnSpc>
              <a:defRPr/>
            </a:pPr>
            <a:endParaRPr kumimoji="0" lang="en-IN" sz="1600" b="0" i="0" u="none" strike="noStrike" kern="1200" cap="none" spc="0" normalizeH="0" baseline="0" noProof="0" dirty="0">
              <a:ln>
                <a:noFill/>
              </a:ln>
              <a:solidFill>
                <a:prstClr val="white"/>
              </a:solidFill>
              <a:effectLst/>
              <a:uLnTx/>
              <a:uFillTx/>
              <a:latin typeface="Montserrat Light" panose="00000400000000000000" pitchFamily="2" charset="0"/>
              <a:ea typeface="+mn-ea"/>
              <a:cs typeface="Times New Roman" panose="02020603050405020304" pitchFamily="18" charset="0"/>
            </a:endParaRPr>
          </a:p>
          <a:p>
            <a:pPr lvl="0">
              <a:lnSpc>
                <a:spcPts val="3839"/>
              </a:lnSpc>
              <a:defRPr/>
            </a:pPr>
            <a:endParaRPr lang="en-IN" sz="1600" dirty="0">
              <a:solidFill>
                <a:prstClr val="white"/>
              </a:solidFill>
              <a:latin typeface="Montserrat Light" panose="00000400000000000000" pitchFamily="2" charset="0"/>
              <a:cs typeface="Times New Roman" panose="02020603050405020304" pitchFamily="18" charset="0"/>
            </a:endParaRPr>
          </a:p>
          <a:p>
            <a:pPr lvl="0">
              <a:lnSpc>
                <a:spcPts val="3839"/>
              </a:lnSpc>
              <a:defRPr/>
            </a:pPr>
            <a:endParaRPr kumimoji="0" lang="en-IN" sz="1600" b="0" i="0" u="none" strike="noStrike" kern="1200" cap="none" spc="0" normalizeH="0" baseline="0" noProof="0" dirty="0">
              <a:ln>
                <a:noFill/>
              </a:ln>
              <a:solidFill>
                <a:prstClr val="white"/>
              </a:solidFill>
              <a:effectLst/>
              <a:uLnTx/>
              <a:uFillTx/>
              <a:latin typeface="Montserrat Light" panose="00000400000000000000" pitchFamily="2" charset="0"/>
              <a:ea typeface="+mn-ea"/>
              <a:cs typeface="Times New Roman" panose="02020603050405020304" pitchFamily="18" charset="0"/>
            </a:endParaRPr>
          </a:p>
          <a:p>
            <a:pPr lvl="0">
              <a:lnSpc>
                <a:spcPts val="3839"/>
              </a:lnSpc>
              <a:defRPr/>
            </a:pPr>
            <a:endParaRPr lang="en-IN" sz="1600" dirty="0">
              <a:solidFill>
                <a:prstClr val="white"/>
              </a:solidFill>
              <a:latin typeface="Montserrat Light" panose="00000400000000000000" pitchFamily="2" charset="0"/>
              <a:cs typeface="Times New Roman" panose="02020603050405020304" pitchFamily="18" charset="0"/>
            </a:endParaRPr>
          </a:p>
          <a:p>
            <a:pPr lvl="0">
              <a:lnSpc>
                <a:spcPts val="3839"/>
              </a:lnSpc>
              <a:defRPr/>
            </a:pPr>
            <a:endParaRPr kumimoji="0" lang="en-IN" sz="1600" b="0" i="0" u="none" strike="noStrike" kern="1200" cap="none" spc="0" normalizeH="0" baseline="0" noProof="0" dirty="0">
              <a:ln>
                <a:noFill/>
              </a:ln>
              <a:solidFill>
                <a:prstClr val="white"/>
              </a:solidFill>
              <a:effectLst/>
              <a:uLnTx/>
              <a:uFillTx/>
              <a:latin typeface="Montserrat Light" panose="00000400000000000000" pitchFamily="2" charset="0"/>
              <a:ea typeface="+mn-ea"/>
              <a:cs typeface="Times New Roman" panose="02020603050405020304" pitchFamily="18" charset="0"/>
            </a:endParaRPr>
          </a:p>
          <a:p>
            <a:pPr lvl="0">
              <a:lnSpc>
                <a:spcPts val="3839"/>
              </a:lnSpc>
              <a:defRPr/>
            </a:pPr>
            <a:r>
              <a:rPr lang="en-IN" sz="1600" dirty="0">
                <a:solidFill>
                  <a:prstClr val="white"/>
                </a:solidFill>
                <a:latin typeface="Montserrat Light" panose="00000400000000000000" pitchFamily="2" charset="0"/>
                <a:cs typeface="Times New Roman" panose="02020603050405020304" pitchFamily="18" charset="0"/>
              </a:rPr>
              <a:t>July 21, 2023,	      September 11, 2023,     September 18, 2023                                                          October 2, 2023                                                   December 8, 2023			</a:t>
            </a:r>
          </a:p>
          <a:p>
            <a:pPr lvl="0">
              <a:lnSpc>
                <a:spcPts val="3839"/>
              </a:lnSpc>
              <a:defRPr/>
            </a:pPr>
            <a:r>
              <a:rPr kumimoji="0" lang="en-IN" sz="1600" b="0" i="0" u="none" strike="noStrike" kern="1200" cap="none" spc="0" normalizeH="0" baseline="0" noProof="0" dirty="0">
                <a:ln>
                  <a:noFill/>
                </a:ln>
                <a:solidFill>
                  <a:prstClr val="white"/>
                </a:solidFill>
                <a:effectLst/>
                <a:uLnTx/>
                <a:uFillTx/>
                <a:latin typeface="Montserrat Light" panose="00000400000000000000" pitchFamily="2" charset="0"/>
                <a:ea typeface="+mn-ea"/>
                <a:cs typeface="Times New Roman" panose="02020603050405020304" pitchFamily="18" charset="0"/>
              </a:rPr>
              <a:t>Start working 	       Retrieve </a:t>
            </a:r>
            <a:r>
              <a:rPr kumimoji="0" lang="en-IN" sz="1600" b="0" i="0" u="none" strike="noStrike" kern="1200" cap="none" spc="0" normalizeH="0" baseline="0" noProof="0" dirty="0" err="1">
                <a:ln>
                  <a:noFill/>
                </a:ln>
                <a:solidFill>
                  <a:prstClr val="white"/>
                </a:solidFill>
                <a:effectLst/>
                <a:uLnTx/>
                <a:uFillTx/>
                <a:latin typeface="Montserrat Light" panose="00000400000000000000" pitchFamily="2" charset="0"/>
                <a:ea typeface="+mn-ea"/>
                <a:cs typeface="Times New Roman" panose="02020603050405020304" pitchFamily="18" charset="0"/>
              </a:rPr>
              <a:t>Datase</a:t>
            </a:r>
            <a:r>
              <a:rPr kumimoji="0" lang="en-IN" sz="1600" b="0" i="0" u="none" strike="noStrike" kern="1200" cap="none" spc="0" normalizeH="0" baseline="0" noProof="0" dirty="0">
                <a:ln>
                  <a:noFill/>
                </a:ln>
                <a:solidFill>
                  <a:prstClr val="white"/>
                </a:solidFill>
                <a:effectLst/>
                <a:uLnTx/>
                <a:uFillTx/>
                <a:latin typeface="Montserrat Light" panose="00000400000000000000" pitchFamily="2" charset="0"/>
                <a:ea typeface="+mn-ea"/>
                <a:cs typeface="Times New Roman" panose="02020603050405020304" pitchFamily="18" charset="0"/>
              </a:rPr>
              <a:t>          </a:t>
            </a:r>
            <a:r>
              <a:rPr lang="en-IN" sz="1600" dirty="0">
                <a:solidFill>
                  <a:prstClr val="white"/>
                </a:solidFill>
                <a:latin typeface="Montserrat Light" panose="00000400000000000000" pitchFamily="2" charset="0"/>
                <a:cs typeface="Times New Roman" panose="02020603050405020304" pitchFamily="18" charset="0"/>
              </a:rPr>
              <a:t>Clean  the Datasets                                                             Model Testing                                                   Hand Over                                                    </a:t>
            </a:r>
            <a:endParaRPr kumimoji="0" lang="en-IN" sz="1600" b="0" i="0" u="none" strike="noStrike" kern="1200" cap="none" spc="0" normalizeH="0" baseline="0" noProof="0" dirty="0">
              <a:ln>
                <a:noFill/>
              </a:ln>
              <a:solidFill>
                <a:prstClr val="white"/>
              </a:solidFill>
              <a:effectLst/>
              <a:uLnTx/>
              <a:uFillTx/>
              <a:latin typeface="Montserrat Light" panose="00000400000000000000" pitchFamily="2" charset="0"/>
              <a:ea typeface="+mn-ea"/>
              <a:cs typeface="Times New Roman" panose="02020603050405020304" pitchFamily="18" charset="0"/>
            </a:endParaRPr>
          </a:p>
          <a:p>
            <a:pPr lvl="0">
              <a:lnSpc>
                <a:spcPts val="3839"/>
              </a:lnSpc>
              <a:defRPr/>
            </a:pPr>
            <a:r>
              <a:rPr kumimoji="0" lang="en-IN" sz="1600" b="0" i="0" u="none" strike="noStrike" kern="1200" cap="none" spc="0" normalizeH="0" baseline="0" noProof="0" dirty="0">
                <a:ln>
                  <a:noFill/>
                </a:ln>
                <a:solidFill>
                  <a:prstClr val="white"/>
                </a:solidFill>
                <a:effectLst/>
                <a:uLnTx/>
                <a:uFillTx/>
                <a:latin typeface="Montserrat Light" panose="00000400000000000000" pitchFamily="2" charset="0"/>
                <a:ea typeface="+mn-ea"/>
                <a:cs typeface="Times New Roman" panose="02020603050405020304" pitchFamily="18" charset="0"/>
              </a:rPr>
              <a:t>on Charter 				             </a:t>
            </a:r>
            <a:r>
              <a:rPr lang="en-IN" sz="1600" dirty="0">
                <a:solidFill>
                  <a:prstClr val="white"/>
                </a:solidFill>
                <a:latin typeface="Montserrat Light" panose="00000400000000000000" pitchFamily="2" charset="0"/>
                <a:cs typeface="Times New Roman" panose="02020603050405020304" pitchFamily="18" charset="0"/>
              </a:rPr>
              <a:t>								</a:t>
            </a:r>
            <a:r>
              <a:rPr lang="en-IN" sz="2000" dirty="0">
                <a:solidFill>
                  <a:prstClr val="white"/>
                </a:solidFill>
                <a:latin typeface="Montserrat Light" panose="00000400000000000000" pitchFamily="2" charset="0"/>
                <a:cs typeface="Times New Roman" panose="02020603050405020304" pitchFamily="18" charset="0"/>
              </a:rPr>
              <a:t>	          of Deliverables</a:t>
            </a:r>
            <a:endParaRPr kumimoji="0" lang="en-US" sz="2000" b="0" i="0" u="none" strike="noStrike" kern="1200" cap="none" spc="479" normalizeH="0" baseline="0" noProof="0" dirty="0">
              <a:ln>
                <a:noFill/>
              </a:ln>
              <a:solidFill>
                <a:srgbClr val="FFFEE6"/>
              </a:solidFill>
              <a:effectLst/>
              <a:uLnTx/>
              <a:uFillTx/>
              <a:latin typeface="Montserrat Light" panose="00000400000000000000" pitchFamily="2" charset="0"/>
              <a:ea typeface="+mn-ea"/>
              <a:cs typeface="+mn-cs"/>
            </a:endParaRPr>
          </a:p>
        </p:txBody>
      </p:sp>
      <p:sp>
        <p:nvSpPr>
          <p:cNvPr id="20" name="TextBox 3">
            <a:extLst>
              <a:ext uri="{FF2B5EF4-FFF2-40B4-BE49-F238E27FC236}">
                <a16:creationId xmlns:a16="http://schemas.microsoft.com/office/drawing/2014/main" id="{EDEDDFB4-6CBC-139A-054D-7327C6FE0AF9}"/>
              </a:ext>
            </a:extLst>
          </p:cNvPr>
          <p:cNvSpPr txBox="1"/>
          <p:nvPr/>
        </p:nvSpPr>
        <p:spPr>
          <a:xfrm>
            <a:off x="2660801" y="154191"/>
            <a:ext cx="11581307" cy="1705595"/>
          </a:xfrm>
          <a:prstGeom prst="rect">
            <a:avLst/>
          </a:prstGeom>
        </p:spPr>
        <p:txBody>
          <a:bodyPr wrap="square" lIns="0" tIns="0" rIns="0" bIns="0" rtlCol="0" anchor="t">
            <a:spAutoFit/>
          </a:bodyPr>
          <a:lstStyle/>
          <a:p>
            <a:pPr algn="ctr">
              <a:lnSpc>
                <a:spcPts val="14400"/>
              </a:lnSpc>
            </a:pPr>
            <a:r>
              <a:rPr lang="en-US" sz="10000" spc="-144" dirty="0">
                <a:solidFill>
                  <a:srgbClr val="FFFEE6"/>
                </a:solidFill>
                <a:latin typeface="Glacial Indifference" panose="020B0604020202020204" charset="0"/>
              </a:rPr>
              <a:t>TIMELINE</a:t>
            </a:r>
          </a:p>
        </p:txBody>
      </p:sp>
      <p:grpSp>
        <p:nvGrpSpPr>
          <p:cNvPr id="21" name="Group 20">
            <a:extLst>
              <a:ext uri="{FF2B5EF4-FFF2-40B4-BE49-F238E27FC236}">
                <a16:creationId xmlns:a16="http://schemas.microsoft.com/office/drawing/2014/main" id="{B513CF4A-C52F-16FC-0E16-E765DC274751}"/>
              </a:ext>
            </a:extLst>
          </p:cNvPr>
          <p:cNvGrpSpPr/>
          <p:nvPr/>
        </p:nvGrpSpPr>
        <p:grpSpPr>
          <a:xfrm>
            <a:off x="11905733" y="4854436"/>
            <a:ext cx="6325378" cy="2677385"/>
            <a:chOff x="0" y="0"/>
            <a:chExt cx="812800" cy="812800"/>
          </a:xfrm>
        </p:grpSpPr>
        <p:sp>
          <p:nvSpPr>
            <p:cNvPr id="22" name="Freeform 22">
              <a:extLst>
                <a:ext uri="{FF2B5EF4-FFF2-40B4-BE49-F238E27FC236}">
                  <a16:creationId xmlns:a16="http://schemas.microsoft.com/office/drawing/2014/main" id="{A61D9B80-9B77-A90B-B2E9-3FCDE198E62F}"/>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D4C46B"/>
            </a:solidFill>
          </p:spPr>
          <p:txBody>
            <a:bodyPr/>
            <a:lstStyle/>
            <a:p>
              <a:endParaRPr lang="en-CA"/>
            </a:p>
          </p:txBody>
        </p:sp>
        <p:sp>
          <p:nvSpPr>
            <p:cNvPr id="23" name="TextBox 23">
              <a:extLst>
                <a:ext uri="{FF2B5EF4-FFF2-40B4-BE49-F238E27FC236}">
                  <a16:creationId xmlns:a16="http://schemas.microsoft.com/office/drawing/2014/main" id="{C0BA297D-0A73-9FCF-BF53-86753DF276A8}"/>
                </a:ext>
              </a:extLst>
            </p:cNvPr>
            <p:cNvSpPr txBox="1"/>
            <p:nvPr/>
          </p:nvSpPr>
          <p:spPr>
            <a:xfrm>
              <a:off x="0" y="165100"/>
              <a:ext cx="711200" cy="444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spcBef>
                  <a:spcPct val="0"/>
                </a:spcBef>
              </a:pPr>
              <a:endParaRPr/>
            </a:p>
          </p:txBody>
        </p:sp>
      </p:grpSp>
      <p:grpSp>
        <p:nvGrpSpPr>
          <p:cNvPr id="27" name="Group 26">
            <a:extLst>
              <a:ext uri="{FF2B5EF4-FFF2-40B4-BE49-F238E27FC236}">
                <a16:creationId xmlns:a16="http://schemas.microsoft.com/office/drawing/2014/main" id="{B498A484-6557-2D82-C11E-B7E5F01D7AAC}"/>
              </a:ext>
            </a:extLst>
          </p:cNvPr>
          <p:cNvGrpSpPr/>
          <p:nvPr/>
        </p:nvGrpSpPr>
        <p:grpSpPr>
          <a:xfrm>
            <a:off x="8681274" y="5422487"/>
            <a:ext cx="3216966" cy="1407378"/>
            <a:chOff x="0" y="-38100"/>
            <a:chExt cx="812800" cy="528571"/>
          </a:xfrm>
        </p:grpSpPr>
        <p:sp>
          <p:nvSpPr>
            <p:cNvPr id="28" name="Freeform 34">
              <a:extLst>
                <a:ext uri="{FF2B5EF4-FFF2-40B4-BE49-F238E27FC236}">
                  <a16:creationId xmlns:a16="http://schemas.microsoft.com/office/drawing/2014/main" id="{A737596F-6A19-BEB5-C437-91DE2B65822C}"/>
                </a:ext>
              </a:extLst>
            </p:cNvPr>
            <p:cNvSpPr/>
            <p:nvPr/>
          </p:nvSpPr>
          <p:spPr>
            <a:xfrm>
              <a:off x="0" y="0"/>
              <a:ext cx="812800" cy="490471"/>
            </a:xfrm>
            <a:custGeom>
              <a:avLst/>
              <a:gdLst/>
              <a:ahLst/>
              <a:cxnLst/>
              <a:rect l="l" t="t" r="r" b="b"/>
              <a:pathLst>
                <a:path w="812800" h="490471">
                  <a:moveTo>
                    <a:pt x="609600" y="0"/>
                  </a:moveTo>
                  <a:lnTo>
                    <a:pt x="0" y="0"/>
                  </a:lnTo>
                  <a:lnTo>
                    <a:pt x="0" y="490471"/>
                  </a:lnTo>
                  <a:lnTo>
                    <a:pt x="609600" y="490471"/>
                  </a:lnTo>
                  <a:lnTo>
                    <a:pt x="812800" y="245235"/>
                  </a:lnTo>
                  <a:lnTo>
                    <a:pt x="609600" y="0"/>
                  </a:lnTo>
                  <a:close/>
                </a:path>
              </a:pathLst>
            </a:custGeom>
            <a:solidFill>
              <a:srgbClr val="D4C46B"/>
            </a:solidFill>
          </p:spPr>
          <p:txBody>
            <a:bodyPr/>
            <a:lstStyle/>
            <a:p>
              <a:endParaRPr lang="en-CA"/>
            </a:p>
          </p:txBody>
        </p:sp>
        <p:sp>
          <p:nvSpPr>
            <p:cNvPr id="29" name="TextBox 35">
              <a:extLst>
                <a:ext uri="{FF2B5EF4-FFF2-40B4-BE49-F238E27FC236}">
                  <a16:creationId xmlns:a16="http://schemas.microsoft.com/office/drawing/2014/main" id="{FE078A54-B540-C410-8F24-F10B9EEB2E8D}"/>
                </a:ext>
              </a:extLst>
            </p:cNvPr>
            <p:cNvSpPr txBox="1"/>
            <p:nvPr/>
          </p:nvSpPr>
          <p:spPr>
            <a:xfrm>
              <a:off x="0" y="-38100"/>
              <a:ext cx="698500" cy="444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p>
          </p:txBody>
        </p:sp>
      </p:grpSp>
      <p:grpSp>
        <p:nvGrpSpPr>
          <p:cNvPr id="33" name="Group 32">
            <a:extLst>
              <a:ext uri="{FF2B5EF4-FFF2-40B4-BE49-F238E27FC236}">
                <a16:creationId xmlns:a16="http://schemas.microsoft.com/office/drawing/2014/main" id="{6AEBA673-8989-D051-AB5B-B53DE6475A79}"/>
              </a:ext>
            </a:extLst>
          </p:cNvPr>
          <p:cNvGrpSpPr/>
          <p:nvPr/>
        </p:nvGrpSpPr>
        <p:grpSpPr>
          <a:xfrm>
            <a:off x="6578279" y="5422487"/>
            <a:ext cx="3216966" cy="1407378"/>
            <a:chOff x="0" y="-38100"/>
            <a:chExt cx="812800" cy="528571"/>
          </a:xfrm>
        </p:grpSpPr>
        <p:sp>
          <p:nvSpPr>
            <p:cNvPr id="34" name="Freeform 34">
              <a:extLst>
                <a:ext uri="{FF2B5EF4-FFF2-40B4-BE49-F238E27FC236}">
                  <a16:creationId xmlns:a16="http://schemas.microsoft.com/office/drawing/2014/main" id="{1DD61C54-E0B7-BCB9-5971-D49C108EA719}"/>
                </a:ext>
              </a:extLst>
            </p:cNvPr>
            <p:cNvSpPr/>
            <p:nvPr/>
          </p:nvSpPr>
          <p:spPr>
            <a:xfrm>
              <a:off x="0" y="0"/>
              <a:ext cx="812800" cy="490471"/>
            </a:xfrm>
            <a:custGeom>
              <a:avLst/>
              <a:gdLst/>
              <a:ahLst/>
              <a:cxnLst/>
              <a:rect l="l" t="t" r="r" b="b"/>
              <a:pathLst>
                <a:path w="812800" h="490471">
                  <a:moveTo>
                    <a:pt x="609600" y="0"/>
                  </a:moveTo>
                  <a:lnTo>
                    <a:pt x="0" y="0"/>
                  </a:lnTo>
                  <a:lnTo>
                    <a:pt x="0" y="490471"/>
                  </a:lnTo>
                  <a:lnTo>
                    <a:pt x="609600" y="490471"/>
                  </a:lnTo>
                  <a:lnTo>
                    <a:pt x="812800" y="245235"/>
                  </a:lnTo>
                  <a:lnTo>
                    <a:pt x="609600" y="0"/>
                  </a:lnTo>
                  <a:close/>
                </a:path>
              </a:pathLst>
            </a:custGeom>
            <a:solidFill>
              <a:srgbClr val="D4C46B"/>
            </a:solidFill>
          </p:spPr>
          <p:txBody>
            <a:bodyPr/>
            <a:lstStyle/>
            <a:p>
              <a:endParaRPr lang="en-CA"/>
            </a:p>
          </p:txBody>
        </p:sp>
        <p:sp>
          <p:nvSpPr>
            <p:cNvPr id="35" name="TextBox 35">
              <a:extLst>
                <a:ext uri="{FF2B5EF4-FFF2-40B4-BE49-F238E27FC236}">
                  <a16:creationId xmlns:a16="http://schemas.microsoft.com/office/drawing/2014/main" id="{95EFDA6F-BE4A-C55E-8CAF-18D903D1E4F7}"/>
                </a:ext>
              </a:extLst>
            </p:cNvPr>
            <p:cNvSpPr txBox="1"/>
            <p:nvPr/>
          </p:nvSpPr>
          <p:spPr>
            <a:xfrm>
              <a:off x="0" y="-38100"/>
              <a:ext cx="698500" cy="444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p>
          </p:txBody>
        </p:sp>
      </p:grpSp>
      <p:grpSp>
        <p:nvGrpSpPr>
          <p:cNvPr id="36" name="Group 35">
            <a:extLst>
              <a:ext uri="{FF2B5EF4-FFF2-40B4-BE49-F238E27FC236}">
                <a16:creationId xmlns:a16="http://schemas.microsoft.com/office/drawing/2014/main" id="{5B08A3DE-3FF2-FA8A-82B2-F581095C1F82}"/>
              </a:ext>
            </a:extLst>
          </p:cNvPr>
          <p:cNvGrpSpPr/>
          <p:nvPr/>
        </p:nvGrpSpPr>
        <p:grpSpPr>
          <a:xfrm>
            <a:off x="5331886" y="5417481"/>
            <a:ext cx="1652480" cy="1407378"/>
            <a:chOff x="0" y="-38100"/>
            <a:chExt cx="812800" cy="528571"/>
          </a:xfrm>
        </p:grpSpPr>
        <p:sp>
          <p:nvSpPr>
            <p:cNvPr id="37" name="Freeform 34">
              <a:extLst>
                <a:ext uri="{FF2B5EF4-FFF2-40B4-BE49-F238E27FC236}">
                  <a16:creationId xmlns:a16="http://schemas.microsoft.com/office/drawing/2014/main" id="{0CD07021-52C5-7218-AFFF-31ABD3B576AF}"/>
                </a:ext>
              </a:extLst>
            </p:cNvPr>
            <p:cNvSpPr/>
            <p:nvPr/>
          </p:nvSpPr>
          <p:spPr>
            <a:xfrm>
              <a:off x="0" y="0"/>
              <a:ext cx="812800" cy="490471"/>
            </a:xfrm>
            <a:custGeom>
              <a:avLst/>
              <a:gdLst/>
              <a:ahLst/>
              <a:cxnLst/>
              <a:rect l="l" t="t" r="r" b="b"/>
              <a:pathLst>
                <a:path w="812800" h="490471">
                  <a:moveTo>
                    <a:pt x="609600" y="0"/>
                  </a:moveTo>
                  <a:lnTo>
                    <a:pt x="0" y="0"/>
                  </a:lnTo>
                  <a:lnTo>
                    <a:pt x="0" y="490471"/>
                  </a:lnTo>
                  <a:lnTo>
                    <a:pt x="609600" y="490471"/>
                  </a:lnTo>
                  <a:lnTo>
                    <a:pt x="812800" y="245235"/>
                  </a:lnTo>
                  <a:lnTo>
                    <a:pt x="609600" y="0"/>
                  </a:lnTo>
                  <a:close/>
                </a:path>
              </a:pathLst>
            </a:custGeom>
            <a:solidFill>
              <a:srgbClr val="D4C46B"/>
            </a:solidFill>
          </p:spPr>
          <p:txBody>
            <a:bodyPr/>
            <a:lstStyle/>
            <a:p>
              <a:endParaRPr lang="en-CA"/>
            </a:p>
          </p:txBody>
        </p:sp>
        <p:sp>
          <p:nvSpPr>
            <p:cNvPr id="38" name="TextBox 35">
              <a:extLst>
                <a:ext uri="{FF2B5EF4-FFF2-40B4-BE49-F238E27FC236}">
                  <a16:creationId xmlns:a16="http://schemas.microsoft.com/office/drawing/2014/main" id="{5DC6940F-CE7F-0453-C7A2-E01DDD4007A7}"/>
                </a:ext>
              </a:extLst>
            </p:cNvPr>
            <p:cNvSpPr txBox="1"/>
            <p:nvPr/>
          </p:nvSpPr>
          <p:spPr>
            <a:xfrm>
              <a:off x="0" y="-38100"/>
              <a:ext cx="698500" cy="444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p>
          </p:txBody>
        </p:sp>
      </p:grpSp>
      <p:grpSp>
        <p:nvGrpSpPr>
          <p:cNvPr id="39" name="Group 38">
            <a:extLst>
              <a:ext uri="{FF2B5EF4-FFF2-40B4-BE49-F238E27FC236}">
                <a16:creationId xmlns:a16="http://schemas.microsoft.com/office/drawing/2014/main" id="{7A0283AD-39B0-2975-3ADF-14DD47B5B6DC}"/>
              </a:ext>
            </a:extLst>
          </p:cNvPr>
          <p:cNvGrpSpPr/>
          <p:nvPr/>
        </p:nvGrpSpPr>
        <p:grpSpPr>
          <a:xfrm>
            <a:off x="2925756" y="5427751"/>
            <a:ext cx="3216966" cy="1407378"/>
            <a:chOff x="0" y="-38100"/>
            <a:chExt cx="812800" cy="528571"/>
          </a:xfrm>
        </p:grpSpPr>
        <p:sp>
          <p:nvSpPr>
            <p:cNvPr id="40" name="Freeform 34">
              <a:extLst>
                <a:ext uri="{FF2B5EF4-FFF2-40B4-BE49-F238E27FC236}">
                  <a16:creationId xmlns:a16="http://schemas.microsoft.com/office/drawing/2014/main" id="{D93A0B67-C8E3-92B8-D35C-B467C2BA7964}"/>
                </a:ext>
              </a:extLst>
            </p:cNvPr>
            <p:cNvSpPr/>
            <p:nvPr/>
          </p:nvSpPr>
          <p:spPr>
            <a:xfrm>
              <a:off x="0" y="0"/>
              <a:ext cx="812800" cy="490471"/>
            </a:xfrm>
            <a:custGeom>
              <a:avLst/>
              <a:gdLst/>
              <a:ahLst/>
              <a:cxnLst/>
              <a:rect l="l" t="t" r="r" b="b"/>
              <a:pathLst>
                <a:path w="812800" h="490471">
                  <a:moveTo>
                    <a:pt x="609600" y="0"/>
                  </a:moveTo>
                  <a:lnTo>
                    <a:pt x="0" y="0"/>
                  </a:lnTo>
                  <a:lnTo>
                    <a:pt x="0" y="490471"/>
                  </a:lnTo>
                  <a:lnTo>
                    <a:pt x="609600" y="490471"/>
                  </a:lnTo>
                  <a:lnTo>
                    <a:pt x="812800" y="245235"/>
                  </a:lnTo>
                  <a:lnTo>
                    <a:pt x="609600" y="0"/>
                  </a:lnTo>
                  <a:close/>
                </a:path>
              </a:pathLst>
            </a:custGeom>
            <a:solidFill>
              <a:srgbClr val="D4C46B"/>
            </a:solidFill>
          </p:spPr>
          <p:txBody>
            <a:bodyPr/>
            <a:lstStyle/>
            <a:p>
              <a:endParaRPr lang="en-CA"/>
            </a:p>
          </p:txBody>
        </p:sp>
        <p:sp>
          <p:nvSpPr>
            <p:cNvPr id="41" name="TextBox 35">
              <a:extLst>
                <a:ext uri="{FF2B5EF4-FFF2-40B4-BE49-F238E27FC236}">
                  <a16:creationId xmlns:a16="http://schemas.microsoft.com/office/drawing/2014/main" id="{D36B83A1-9C55-C953-2E72-86CAC90FAE00}"/>
                </a:ext>
              </a:extLst>
            </p:cNvPr>
            <p:cNvSpPr txBox="1"/>
            <p:nvPr/>
          </p:nvSpPr>
          <p:spPr>
            <a:xfrm>
              <a:off x="0" y="-38100"/>
              <a:ext cx="698500" cy="444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p>
          </p:txBody>
        </p:sp>
      </p:grpSp>
      <p:grpSp>
        <p:nvGrpSpPr>
          <p:cNvPr id="42" name="Group 41">
            <a:extLst>
              <a:ext uri="{FF2B5EF4-FFF2-40B4-BE49-F238E27FC236}">
                <a16:creationId xmlns:a16="http://schemas.microsoft.com/office/drawing/2014/main" id="{07CBE1E3-7DA5-E025-5737-CB775799A52E}"/>
              </a:ext>
            </a:extLst>
          </p:cNvPr>
          <p:cNvGrpSpPr/>
          <p:nvPr/>
        </p:nvGrpSpPr>
        <p:grpSpPr>
          <a:xfrm>
            <a:off x="272949" y="5427751"/>
            <a:ext cx="5227211" cy="1407378"/>
            <a:chOff x="0" y="-38100"/>
            <a:chExt cx="812800" cy="528571"/>
          </a:xfrm>
        </p:grpSpPr>
        <p:sp>
          <p:nvSpPr>
            <p:cNvPr id="43" name="Freeform 34">
              <a:extLst>
                <a:ext uri="{FF2B5EF4-FFF2-40B4-BE49-F238E27FC236}">
                  <a16:creationId xmlns:a16="http://schemas.microsoft.com/office/drawing/2014/main" id="{4E826B32-CF42-645E-8D74-9700A48AE0DC}"/>
                </a:ext>
              </a:extLst>
            </p:cNvPr>
            <p:cNvSpPr/>
            <p:nvPr/>
          </p:nvSpPr>
          <p:spPr>
            <a:xfrm>
              <a:off x="0" y="0"/>
              <a:ext cx="812800" cy="490471"/>
            </a:xfrm>
            <a:custGeom>
              <a:avLst/>
              <a:gdLst/>
              <a:ahLst/>
              <a:cxnLst/>
              <a:rect l="l" t="t" r="r" b="b"/>
              <a:pathLst>
                <a:path w="812800" h="490471">
                  <a:moveTo>
                    <a:pt x="609600" y="0"/>
                  </a:moveTo>
                  <a:lnTo>
                    <a:pt x="0" y="0"/>
                  </a:lnTo>
                  <a:lnTo>
                    <a:pt x="0" y="490471"/>
                  </a:lnTo>
                  <a:lnTo>
                    <a:pt x="609600" y="490471"/>
                  </a:lnTo>
                  <a:lnTo>
                    <a:pt x="812800" y="245235"/>
                  </a:lnTo>
                  <a:lnTo>
                    <a:pt x="609600" y="0"/>
                  </a:lnTo>
                  <a:close/>
                </a:path>
              </a:pathLst>
            </a:custGeom>
            <a:solidFill>
              <a:srgbClr val="D4C46B"/>
            </a:solidFill>
          </p:spPr>
          <p:txBody>
            <a:bodyPr/>
            <a:lstStyle/>
            <a:p>
              <a:endParaRPr lang="en-CA"/>
            </a:p>
          </p:txBody>
        </p:sp>
        <p:sp>
          <p:nvSpPr>
            <p:cNvPr id="44" name="TextBox 35">
              <a:extLst>
                <a:ext uri="{FF2B5EF4-FFF2-40B4-BE49-F238E27FC236}">
                  <a16:creationId xmlns:a16="http://schemas.microsoft.com/office/drawing/2014/main" id="{1489C59B-2F24-FE00-07BC-16573A088FB9}"/>
                </a:ext>
              </a:extLst>
            </p:cNvPr>
            <p:cNvSpPr txBox="1"/>
            <p:nvPr/>
          </p:nvSpPr>
          <p:spPr>
            <a:xfrm>
              <a:off x="0" y="-38100"/>
              <a:ext cx="698500" cy="444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p>
          </p:txBody>
        </p:sp>
      </p:grpSp>
      <p:grpSp>
        <p:nvGrpSpPr>
          <p:cNvPr id="48" name="Group 47">
            <a:extLst>
              <a:ext uri="{FF2B5EF4-FFF2-40B4-BE49-F238E27FC236}">
                <a16:creationId xmlns:a16="http://schemas.microsoft.com/office/drawing/2014/main" id="{08EE1B81-35C6-51A3-78CD-F68C7894E3AF}"/>
              </a:ext>
            </a:extLst>
          </p:cNvPr>
          <p:cNvGrpSpPr/>
          <p:nvPr/>
        </p:nvGrpSpPr>
        <p:grpSpPr>
          <a:xfrm>
            <a:off x="10411189" y="5432564"/>
            <a:ext cx="3216966" cy="1422698"/>
            <a:chOff x="0" y="-38100"/>
            <a:chExt cx="812800" cy="543115"/>
          </a:xfrm>
        </p:grpSpPr>
        <p:sp>
          <p:nvSpPr>
            <p:cNvPr id="49" name="Freeform 34">
              <a:extLst>
                <a:ext uri="{FF2B5EF4-FFF2-40B4-BE49-F238E27FC236}">
                  <a16:creationId xmlns:a16="http://schemas.microsoft.com/office/drawing/2014/main" id="{744DE6C3-54BD-D550-6EEE-818CD0A6ABAC}"/>
                </a:ext>
              </a:extLst>
            </p:cNvPr>
            <p:cNvSpPr/>
            <p:nvPr/>
          </p:nvSpPr>
          <p:spPr>
            <a:xfrm>
              <a:off x="0" y="-1211"/>
              <a:ext cx="812800" cy="506226"/>
            </a:xfrm>
            <a:custGeom>
              <a:avLst/>
              <a:gdLst/>
              <a:ahLst/>
              <a:cxnLst/>
              <a:rect l="l" t="t" r="r" b="b"/>
              <a:pathLst>
                <a:path w="812800" h="490471">
                  <a:moveTo>
                    <a:pt x="609600" y="0"/>
                  </a:moveTo>
                  <a:lnTo>
                    <a:pt x="0" y="0"/>
                  </a:lnTo>
                  <a:lnTo>
                    <a:pt x="0" y="490471"/>
                  </a:lnTo>
                  <a:lnTo>
                    <a:pt x="609600" y="490471"/>
                  </a:lnTo>
                  <a:lnTo>
                    <a:pt x="812800" y="245235"/>
                  </a:lnTo>
                  <a:lnTo>
                    <a:pt x="609600" y="0"/>
                  </a:lnTo>
                  <a:close/>
                </a:path>
              </a:pathLst>
            </a:custGeom>
            <a:solidFill>
              <a:srgbClr val="D4C46B"/>
            </a:solidFill>
          </p:spPr>
          <p:txBody>
            <a:bodyPr/>
            <a:lstStyle/>
            <a:p>
              <a:endParaRPr lang="en-CA"/>
            </a:p>
          </p:txBody>
        </p:sp>
        <p:sp>
          <p:nvSpPr>
            <p:cNvPr id="50" name="TextBox 35">
              <a:extLst>
                <a:ext uri="{FF2B5EF4-FFF2-40B4-BE49-F238E27FC236}">
                  <a16:creationId xmlns:a16="http://schemas.microsoft.com/office/drawing/2014/main" id="{6EC5F05B-EAC7-39EB-6F91-373AED522A01}"/>
                </a:ext>
              </a:extLst>
            </p:cNvPr>
            <p:cNvSpPr txBox="1"/>
            <p:nvPr/>
          </p:nvSpPr>
          <p:spPr>
            <a:xfrm>
              <a:off x="0" y="-38100"/>
              <a:ext cx="698500" cy="4445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p>
          </p:txBody>
        </p:sp>
      </p:grpSp>
      <p:sp>
        <p:nvSpPr>
          <p:cNvPr id="51" name="AutoShape 3">
            <a:extLst>
              <a:ext uri="{FF2B5EF4-FFF2-40B4-BE49-F238E27FC236}">
                <a16:creationId xmlns:a16="http://schemas.microsoft.com/office/drawing/2014/main" id="{BF9C8773-7143-CDAF-6DF6-6BED7BA33770}"/>
              </a:ext>
            </a:extLst>
          </p:cNvPr>
          <p:cNvSpPr/>
          <p:nvPr/>
        </p:nvSpPr>
        <p:spPr>
          <a:xfrm rot="10800000">
            <a:off x="3120774" y="2750712"/>
            <a:ext cx="63519" cy="4146877"/>
          </a:xfrm>
          <a:prstGeom prst="rect">
            <a:avLst/>
          </a:prstGeom>
          <a:solidFill>
            <a:srgbClr val="FFFEE6"/>
          </a:solidFill>
        </p:spPr>
        <p:txBody>
          <a:bodyPr/>
          <a:lstStyle/>
          <a:p>
            <a:endParaRPr lang="en-CA"/>
          </a:p>
        </p:txBody>
      </p:sp>
      <p:sp>
        <p:nvSpPr>
          <p:cNvPr id="52" name="AutoShape 3">
            <a:extLst>
              <a:ext uri="{FF2B5EF4-FFF2-40B4-BE49-F238E27FC236}">
                <a16:creationId xmlns:a16="http://schemas.microsoft.com/office/drawing/2014/main" id="{9E1929B5-D8A8-AB67-2377-22D166C6A34F}"/>
              </a:ext>
            </a:extLst>
          </p:cNvPr>
          <p:cNvSpPr/>
          <p:nvPr/>
        </p:nvSpPr>
        <p:spPr>
          <a:xfrm rot="10800000">
            <a:off x="9947671" y="2688251"/>
            <a:ext cx="62705" cy="4146878"/>
          </a:xfrm>
          <a:prstGeom prst="rect">
            <a:avLst/>
          </a:prstGeom>
          <a:solidFill>
            <a:srgbClr val="FFFEE6"/>
          </a:solidFill>
        </p:spPr>
        <p:txBody>
          <a:bodyPr/>
          <a:lstStyle/>
          <a:p>
            <a:endParaRPr lang="en-CA"/>
          </a:p>
        </p:txBody>
      </p:sp>
      <p:sp>
        <p:nvSpPr>
          <p:cNvPr id="53" name="AutoShape 3">
            <a:extLst>
              <a:ext uri="{FF2B5EF4-FFF2-40B4-BE49-F238E27FC236}">
                <a16:creationId xmlns:a16="http://schemas.microsoft.com/office/drawing/2014/main" id="{68F62852-1E2D-BC4C-98CF-A101DC8D837F}"/>
              </a:ext>
            </a:extLst>
          </p:cNvPr>
          <p:cNvSpPr/>
          <p:nvPr/>
        </p:nvSpPr>
        <p:spPr>
          <a:xfrm rot="10800000" flipH="1">
            <a:off x="13392759" y="2806441"/>
            <a:ext cx="45719" cy="4146879"/>
          </a:xfrm>
          <a:prstGeom prst="rect">
            <a:avLst/>
          </a:prstGeom>
          <a:solidFill>
            <a:srgbClr val="FFFEE6"/>
          </a:solidFill>
        </p:spPr>
        <p:txBody>
          <a:bodyPr/>
          <a:lstStyle/>
          <a:p>
            <a:endParaRPr lang="en-CA"/>
          </a:p>
        </p:txBody>
      </p:sp>
      <p:sp>
        <p:nvSpPr>
          <p:cNvPr id="54" name="AutoShape 3">
            <a:extLst>
              <a:ext uri="{FF2B5EF4-FFF2-40B4-BE49-F238E27FC236}">
                <a16:creationId xmlns:a16="http://schemas.microsoft.com/office/drawing/2014/main" id="{DDA5840D-1CAE-D1EC-9377-E969CF67C4CE}"/>
              </a:ext>
            </a:extLst>
          </p:cNvPr>
          <p:cNvSpPr/>
          <p:nvPr/>
        </p:nvSpPr>
        <p:spPr>
          <a:xfrm rot="10800000">
            <a:off x="1841241" y="4731499"/>
            <a:ext cx="63519" cy="1305932"/>
          </a:xfrm>
          <a:prstGeom prst="rect">
            <a:avLst/>
          </a:prstGeom>
          <a:solidFill>
            <a:srgbClr val="FFFEE6"/>
          </a:solidFill>
        </p:spPr>
        <p:txBody>
          <a:bodyPr/>
          <a:lstStyle/>
          <a:p>
            <a:endParaRPr lang="en-CA"/>
          </a:p>
        </p:txBody>
      </p:sp>
      <p:sp>
        <p:nvSpPr>
          <p:cNvPr id="55" name="AutoShape 3">
            <a:extLst>
              <a:ext uri="{FF2B5EF4-FFF2-40B4-BE49-F238E27FC236}">
                <a16:creationId xmlns:a16="http://schemas.microsoft.com/office/drawing/2014/main" id="{61526259-4123-0E35-9BBE-B38856E23EC4}"/>
              </a:ext>
            </a:extLst>
          </p:cNvPr>
          <p:cNvSpPr/>
          <p:nvPr/>
        </p:nvSpPr>
        <p:spPr>
          <a:xfrm rot="10800000">
            <a:off x="3926410" y="4752133"/>
            <a:ext cx="63519" cy="1305932"/>
          </a:xfrm>
          <a:prstGeom prst="rect">
            <a:avLst/>
          </a:prstGeom>
          <a:solidFill>
            <a:srgbClr val="FFFEE6"/>
          </a:solidFill>
        </p:spPr>
        <p:txBody>
          <a:bodyPr/>
          <a:lstStyle/>
          <a:p>
            <a:endParaRPr lang="en-CA"/>
          </a:p>
        </p:txBody>
      </p:sp>
      <p:sp>
        <p:nvSpPr>
          <p:cNvPr id="56" name="AutoShape 3">
            <a:extLst>
              <a:ext uri="{FF2B5EF4-FFF2-40B4-BE49-F238E27FC236}">
                <a16:creationId xmlns:a16="http://schemas.microsoft.com/office/drawing/2014/main" id="{E5C1F9D2-9CAF-25C2-9EF6-DCE9877929A8}"/>
              </a:ext>
            </a:extLst>
          </p:cNvPr>
          <p:cNvSpPr/>
          <p:nvPr/>
        </p:nvSpPr>
        <p:spPr>
          <a:xfrm rot="10800000" flipH="1">
            <a:off x="5461967" y="6384940"/>
            <a:ext cx="57412" cy="1305932"/>
          </a:xfrm>
          <a:prstGeom prst="rect">
            <a:avLst/>
          </a:prstGeom>
          <a:solidFill>
            <a:srgbClr val="FFFEE6"/>
          </a:solidFill>
        </p:spPr>
        <p:txBody>
          <a:bodyPr/>
          <a:lstStyle/>
          <a:p>
            <a:endParaRPr lang="en-CA"/>
          </a:p>
        </p:txBody>
      </p:sp>
      <p:sp>
        <p:nvSpPr>
          <p:cNvPr id="57" name="AutoShape 3">
            <a:extLst>
              <a:ext uri="{FF2B5EF4-FFF2-40B4-BE49-F238E27FC236}">
                <a16:creationId xmlns:a16="http://schemas.microsoft.com/office/drawing/2014/main" id="{9DC0A1AC-1AB0-B180-F65B-7EB471D1CE0F}"/>
              </a:ext>
            </a:extLst>
          </p:cNvPr>
          <p:cNvSpPr/>
          <p:nvPr/>
        </p:nvSpPr>
        <p:spPr>
          <a:xfrm rot="10800000">
            <a:off x="7121567" y="4556363"/>
            <a:ext cx="62705" cy="1305932"/>
          </a:xfrm>
          <a:prstGeom prst="rect">
            <a:avLst/>
          </a:prstGeom>
          <a:solidFill>
            <a:srgbClr val="FFFEE6"/>
          </a:solidFill>
        </p:spPr>
        <p:txBody>
          <a:bodyPr/>
          <a:lstStyle/>
          <a:p>
            <a:endParaRPr lang="en-CA"/>
          </a:p>
        </p:txBody>
      </p:sp>
      <p:sp>
        <p:nvSpPr>
          <p:cNvPr id="58" name="AutoShape 3">
            <a:extLst>
              <a:ext uri="{FF2B5EF4-FFF2-40B4-BE49-F238E27FC236}">
                <a16:creationId xmlns:a16="http://schemas.microsoft.com/office/drawing/2014/main" id="{D4E42361-C8E7-705F-1225-37F201014981}"/>
              </a:ext>
            </a:extLst>
          </p:cNvPr>
          <p:cNvSpPr/>
          <p:nvPr/>
        </p:nvSpPr>
        <p:spPr>
          <a:xfrm rot="10800000">
            <a:off x="10228581" y="6244623"/>
            <a:ext cx="45719" cy="1305932"/>
          </a:xfrm>
          <a:prstGeom prst="rect">
            <a:avLst/>
          </a:prstGeom>
          <a:solidFill>
            <a:srgbClr val="FFFEE6"/>
          </a:solidFill>
        </p:spPr>
        <p:txBody>
          <a:bodyPr/>
          <a:lstStyle/>
          <a:p>
            <a:endParaRPr lang="en-CA"/>
          </a:p>
        </p:txBody>
      </p:sp>
      <p:sp>
        <p:nvSpPr>
          <p:cNvPr id="59" name="AutoShape 3">
            <a:extLst>
              <a:ext uri="{FF2B5EF4-FFF2-40B4-BE49-F238E27FC236}">
                <a16:creationId xmlns:a16="http://schemas.microsoft.com/office/drawing/2014/main" id="{8681C7C5-55BE-4383-0D33-D05B6B320AFF}"/>
              </a:ext>
            </a:extLst>
          </p:cNvPr>
          <p:cNvSpPr/>
          <p:nvPr/>
        </p:nvSpPr>
        <p:spPr>
          <a:xfrm rot="10800000">
            <a:off x="12084000" y="4702938"/>
            <a:ext cx="45719" cy="1305932"/>
          </a:xfrm>
          <a:prstGeom prst="rect">
            <a:avLst/>
          </a:prstGeom>
          <a:solidFill>
            <a:srgbClr val="FFFEE6"/>
          </a:solidFill>
        </p:spPr>
        <p:txBody>
          <a:bodyPr/>
          <a:lstStyle/>
          <a:p>
            <a:endParaRPr lang="en-CA"/>
          </a:p>
        </p:txBody>
      </p:sp>
      <p:sp>
        <p:nvSpPr>
          <p:cNvPr id="60" name="AutoShape 3">
            <a:extLst>
              <a:ext uri="{FF2B5EF4-FFF2-40B4-BE49-F238E27FC236}">
                <a16:creationId xmlns:a16="http://schemas.microsoft.com/office/drawing/2014/main" id="{B4393ACD-9DB9-7078-7324-3E67B5A1A430}"/>
              </a:ext>
            </a:extLst>
          </p:cNvPr>
          <p:cNvSpPr/>
          <p:nvPr/>
        </p:nvSpPr>
        <p:spPr>
          <a:xfrm rot="10800000">
            <a:off x="9601200" y="4508439"/>
            <a:ext cx="45719" cy="1305932"/>
          </a:xfrm>
          <a:prstGeom prst="rect">
            <a:avLst/>
          </a:prstGeom>
          <a:solidFill>
            <a:srgbClr val="FFFEE6"/>
          </a:solidFill>
        </p:spPr>
        <p:txBody>
          <a:bodyPr/>
          <a:lstStyle/>
          <a:p>
            <a:endParaRPr lang="en-CA"/>
          </a:p>
        </p:txBody>
      </p:sp>
      <p:sp>
        <p:nvSpPr>
          <p:cNvPr id="61" name="AutoShape 3">
            <a:extLst>
              <a:ext uri="{FF2B5EF4-FFF2-40B4-BE49-F238E27FC236}">
                <a16:creationId xmlns:a16="http://schemas.microsoft.com/office/drawing/2014/main" id="{2D615A18-0DF7-A974-8DB3-F1B366458AE6}"/>
              </a:ext>
            </a:extLst>
          </p:cNvPr>
          <p:cNvSpPr/>
          <p:nvPr/>
        </p:nvSpPr>
        <p:spPr>
          <a:xfrm rot="10800000">
            <a:off x="13898881" y="4787900"/>
            <a:ext cx="45719" cy="1305932"/>
          </a:xfrm>
          <a:prstGeom prst="rect">
            <a:avLst/>
          </a:prstGeom>
          <a:solidFill>
            <a:srgbClr val="FFFEE6"/>
          </a:solidFill>
        </p:spPr>
        <p:txBody>
          <a:bodyPr/>
          <a:lstStyle/>
          <a:p>
            <a:endParaRPr lang="en-CA"/>
          </a:p>
        </p:txBody>
      </p:sp>
      <p:sp>
        <p:nvSpPr>
          <p:cNvPr id="62" name="AutoShape 3">
            <a:extLst>
              <a:ext uri="{FF2B5EF4-FFF2-40B4-BE49-F238E27FC236}">
                <a16:creationId xmlns:a16="http://schemas.microsoft.com/office/drawing/2014/main" id="{CD26A88F-4BC7-FD9B-A7B7-F001E934F657}"/>
              </a:ext>
            </a:extLst>
          </p:cNvPr>
          <p:cNvSpPr/>
          <p:nvPr/>
        </p:nvSpPr>
        <p:spPr>
          <a:xfrm rot="10800000">
            <a:off x="14439901" y="6120390"/>
            <a:ext cx="45719" cy="1305932"/>
          </a:xfrm>
          <a:prstGeom prst="rect">
            <a:avLst/>
          </a:prstGeom>
          <a:solidFill>
            <a:srgbClr val="FFFEE6"/>
          </a:solidFill>
        </p:spPr>
        <p:txBody>
          <a:bodyPr/>
          <a:lstStyle/>
          <a:p>
            <a:endParaRPr lang="en-CA"/>
          </a:p>
        </p:txBody>
      </p:sp>
      <p:sp>
        <p:nvSpPr>
          <p:cNvPr id="63" name="AutoShape 3">
            <a:extLst>
              <a:ext uri="{FF2B5EF4-FFF2-40B4-BE49-F238E27FC236}">
                <a16:creationId xmlns:a16="http://schemas.microsoft.com/office/drawing/2014/main" id="{D21E8F5D-6A05-D574-073A-2E03C390B7B1}"/>
              </a:ext>
            </a:extLst>
          </p:cNvPr>
          <p:cNvSpPr/>
          <p:nvPr/>
        </p:nvSpPr>
        <p:spPr>
          <a:xfrm rot="10800000">
            <a:off x="934788" y="6224411"/>
            <a:ext cx="63519" cy="1305932"/>
          </a:xfrm>
          <a:prstGeom prst="rect">
            <a:avLst/>
          </a:prstGeom>
          <a:solidFill>
            <a:srgbClr val="FFFEE6"/>
          </a:solidFill>
        </p:spPr>
        <p:txBody>
          <a:bodyPr/>
          <a:lstStyle/>
          <a:p>
            <a:endParaRPr lang="en-CA"/>
          </a:p>
        </p:txBody>
      </p:sp>
      <p:sp>
        <p:nvSpPr>
          <p:cNvPr id="67" name="AutoShape 3">
            <a:extLst>
              <a:ext uri="{FF2B5EF4-FFF2-40B4-BE49-F238E27FC236}">
                <a16:creationId xmlns:a16="http://schemas.microsoft.com/office/drawing/2014/main" id="{C6A0C95A-B2BF-A4B0-C094-86CDABA43D07}"/>
              </a:ext>
            </a:extLst>
          </p:cNvPr>
          <p:cNvSpPr/>
          <p:nvPr/>
        </p:nvSpPr>
        <p:spPr>
          <a:xfrm rot="10800000">
            <a:off x="2729215" y="6384941"/>
            <a:ext cx="63519" cy="1305932"/>
          </a:xfrm>
          <a:prstGeom prst="rect">
            <a:avLst/>
          </a:prstGeom>
          <a:solidFill>
            <a:srgbClr val="FFFEE6"/>
          </a:solidFill>
        </p:spPr>
        <p:txBody>
          <a:bodyPr/>
          <a:lstStyle/>
          <a:p>
            <a:endParaRPr lang="en-CA"/>
          </a:p>
        </p:txBody>
      </p:sp>
      <p:pic>
        <p:nvPicPr>
          <p:cNvPr id="9" name="Picture 8">
            <a:extLst>
              <a:ext uri="{FF2B5EF4-FFF2-40B4-BE49-F238E27FC236}">
                <a16:creationId xmlns:a16="http://schemas.microsoft.com/office/drawing/2014/main" id="{B0D8F5CA-A857-E13F-9225-0AC9E975E8E5}"/>
              </a:ext>
            </a:extLst>
          </p:cNvPr>
          <p:cNvPicPr>
            <a:picLocks noChangeAspect="1"/>
          </p:cNvPicPr>
          <p:nvPr/>
        </p:nvPicPr>
        <p:blipFill>
          <a:blip r:embed="rId3"/>
          <a:stretch>
            <a:fillRect/>
          </a:stretch>
        </p:blipFill>
        <p:spPr>
          <a:xfrm>
            <a:off x="1391175" y="9846038"/>
            <a:ext cx="509285" cy="248114"/>
          </a:xfrm>
          <a:prstGeom prst="rect">
            <a:avLst/>
          </a:prstGeom>
        </p:spPr>
      </p:pic>
      <p:pic>
        <p:nvPicPr>
          <p:cNvPr id="11" name="Picture 10">
            <a:extLst>
              <a:ext uri="{FF2B5EF4-FFF2-40B4-BE49-F238E27FC236}">
                <a16:creationId xmlns:a16="http://schemas.microsoft.com/office/drawing/2014/main" id="{C9997158-A891-29D7-EFBD-B07514CE2BC2}"/>
              </a:ext>
            </a:extLst>
          </p:cNvPr>
          <p:cNvPicPr>
            <a:picLocks noChangeAspect="1"/>
          </p:cNvPicPr>
          <p:nvPr/>
        </p:nvPicPr>
        <p:blipFill>
          <a:blip r:embed="rId4"/>
          <a:stretch>
            <a:fillRect/>
          </a:stretch>
        </p:blipFill>
        <p:spPr>
          <a:xfrm>
            <a:off x="4967725" y="9866689"/>
            <a:ext cx="430982" cy="227463"/>
          </a:xfrm>
          <a:prstGeom prst="rect">
            <a:avLst/>
          </a:prstGeom>
        </p:spPr>
      </p:pic>
      <p:sp>
        <p:nvSpPr>
          <p:cNvPr id="13" name="TextBox 12">
            <a:extLst>
              <a:ext uri="{FF2B5EF4-FFF2-40B4-BE49-F238E27FC236}">
                <a16:creationId xmlns:a16="http://schemas.microsoft.com/office/drawing/2014/main" id="{3837D08D-6063-3D0A-2C06-9F930014B57A}"/>
              </a:ext>
            </a:extLst>
          </p:cNvPr>
          <p:cNvSpPr txBox="1"/>
          <p:nvPr/>
        </p:nvSpPr>
        <p:spPr>
          <a:xfrm>
            <a:off x="2098262" y="9768732"/>
            <a:ext cx="9144000" cy="369332"/>
          </a:xfrm>
          <a:prstGeom prst="rect">
            <a:avLst/>
          </a:prstGeom>
          <a:noFill/>
        </p:spPr>
        <p:txBody>
          <a:bodyPr wrap="square">
            <a:spAutoFit/>
          </a:bodyPr>
          <a:lstStyle/>
          <a:p>
            <a:r>
              <a:rPr lang="en-IN" sz="1800" dirty="0">
                <a:solidFill>
                  <a:prstClr val="white"/>
                </a:solidFill>
                <a:latin typeface="Montserrat Light" panose="00000400000000000000" pitchFamily="2" charset="0"/>
                <a:cs typeface="Times New Roman" panose="02020603050405020304" pitchFamily="18" charset="0"/>
              </a:rPr>
              <a:t>Completed 		</a:t>
            </a:r>
            <a:r>
              <a:rPr lang="en-IN" dirty="0">
                <a:solidFill>
                  <a:prstClr val="white"/>
                </a:solidFill>
                <a:latin typeface="Montserrat Light" panose="00000400000000000000" pitchFamily="2" charset="0"/>
                <a:cs typeface="Times New Roman" panose="02020603050405020304" pitchFamily="18" charset="0"/>
              </a:rPr>
              <a:t>           Current phase </a:t>
            </a:r>
            <a:endParaRPr lang="en-CA" dirty="0"/>
          </a:p>
        </p:txBody>
      </p:sp>
    </p:spTree>
    <p:extLst>
      <p:ext uri="{BB962C8B-B14F-4D97-AF65-F5344CB8AC3E}">
        <p14:creationId xmlns:p14="http://schemas.microsoft.com/office/powerpoint/2010/main" val="3918513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TextBox 3">
            <a:extLst>
              <a:ext uri="{FF2B5EF4-FFF2-40B4-BE49-F238E27FC236}">
                <a16:creationId xmlns:a16="http://schemas.microsoft.com/office/drawing/2014/main" id="{EDEDDFB4-6CBC-139A-054D-7327C6FE0AF9}"/>
              </a:ext>
            </a:extLst>
          </p:cNvPr>
          <p:cNvSpPr txBox="1"/>
          <p:nvPr/>
        </p:nvSpPr>
        <p:spPr>
          <a:xfrm>
            <a:off x="5668843" y="3236604"/>
            <a:ext cx="11581307" cy="1705595"/>
          </a:xfrm>
          <a:prstGeom prst="rect">
            <a:avLst/>
          </a:prstGeom>
        </p:spPr>
        <p:txBody>
          <a:bodyPr wrap="square" lIns="0" tIns="0" rIns="0" bIns="0" rtlCol="0" anchor="t">
            <a:spAutoFit/>
          </a:bodyPr>
          <a:lstStyle/>
          <a:p>
            <a:pPr algn="ctr">
              <a:lnSpc>
                <a:spcPts val="14400"/>
              </a:lnSpc>
            </a:pPr>
            <a:r>
              <a:rPr lang="en-US" sz="10000" spc="-144" dirty="0">
                <a:solidFill>
                  <a:srgbClr val="FFFEE6"/>
                </a:solidFill>
                <a:latin typeface="Glacial Indifference" panose="020B0604020202020204" charset="0"/>
              </a:rPr>
              <a:t>Requirements</a:t>
            </a:r>
          </a:p>
        </p:txBody>
      </p:sp>
      <p:pic>
        <p:nvPicPr>
          <p:cNvPr id="3" name="Picture 2">
            <a:extLst>
              <a:ext uri="{FF2B5EF4-FFF2-40B4-BE49-F238E27FC236}">
                <a16:creationId xmlns:a16="http://schemas.microsoft.com/office/drawing/2014/main" id="{4A92964E-A009-747C-D8DB-630671A3762B}"/>
              </a:ext>
            </a:extLst>
          </p:cNvPr>
          <p:cNvPicPr>
            <a:picLocks noChangeAspect="1"/>
          </p:cNvPicPr>
          <p:nvPr/>
        </p:nvPicPr>
        <p:blipFill>
          <a:blip r:embed="rId3"/>
          <a:stretch>
            <a:fillRect/>
          </a:stretch>
        </p:blipFill>
        <p:spPr>
          <a:xfrm>
            <a:off x="1037850" y="1744404"/>
            <a:ext cx="5160720" cy="2442585"/>
          </a:xfrm>
          <a:prstGeom prst="rect">
            <a:avLst/>
          </a:prstGeom>
        </p:spPr>
      </p:pic>
      <p:sp>
        <p:nvSpPr>
          <p:cNvPr id="5" name="TextBox 4">
            <a:extLst>
              <a:ext uri="{FF2B5EF4-FFF2-40B4-BE49-F238E27FC236}">
                <a16:creationId xmlns:a16="http://schemas.microsoft.com/office/drawing/2014/main" id="{BA9320A9-845C-40B7-00AE-E698FE99C9FB}"/>
              </a:ext>
            </a:extLst>
          </p:cNvPr>
          <p:cNvSpPr txBox="1"/>
          <p:nvPr/>
        </p:nvSpPr>
        <p:spPr>
          <a:xfrm>
            <a:off x="2459875" y="2377714"/>
            <a:ext cx="9144000" cy="1175963"/>
          </a:xfrm>
          <a:prstGeom prst="rect">
            <a:avLst/>
          </a:prstGeom>
          <a:noFill/>
        </p:spPr>
        <p:txBody>
          <a:bodyPr wrap="square">
            <a:spAutoFit/>
          </a:bodyPr>
          <a:lstStyle/>
          <a:p>
            <a:pPr marL="0" marR="0" lvl="0" indent="0" algn="l" defTabSz="457200" rtl="0" eaLnBrk="1" fontAlgn="auto" latinLnBrk="0" hangingPunct="1">
              <a:lnSpc>
                <a:spcPts val="3839"/>
              </a:lnSpc>
              <a:spcBef>
                <a:spcPts val="0"/>
              </a:spcBef>
              <a:spcAft>
                <a:spcPts val="0"/>
              </a:spcAft>
              <a:buClrTx/>
              <a:buSzTx/>
              <a:buFontTx/>
              <a:buNone/>
              <a:tabLst/>
              <a:defRPr/>
            </a:pPr>
            <a:endParaRPr kumimoji="0" lang="en-US" sz="2400" b="0" i="0" u="none" strike="noStrike" kern="1200" cap="none" spc="479"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ts val="3839"/>
              </a:lnSpc>
              <a:spcBef>
                <a:spcPts val="0"/>
              </a:spcBef>
              <a:spcAft>
                <a:spcPts val="0"/>
              </a:spcAft>
              <a:buClrTx/>
              <a:buSzTx/>
              <a:buFontTx/>
              <a:buNone/>
              <a:tabLst/>
              <a:defRPr/>
            </a:pPr>
            <a:r>
              <a:rPr kumimoji="0" lang="en-US" sz="7200" b="0" i="0" u="none" strike="noStrike" kern="1200" cap="none" spc="-144" normalizeH="0" baseline="0" noProof="0" dirty="0">
                <a:ln>
                  <a:noFill/>
                </a:ln>
                <a:solidFill>
                  <a:srgbClr val="FFFEE6"/>
                </a:solidFill>
                <a:effectLst/>
                <a:uLnTx/>
                <a:uFillTx/>
                <a:latin typeface="Glacial Indifference" panose="020B0604020202020204" charset="0"/>
                <a:ea typeface="+mn-ea"/>
                <a:cs typeface="+mn-cs"/>
              </a:rPr>
              <a:t>01</a:t>
            </a:r>
          </a:p>
        </p:txBody>
      </p:sp>
      <p:pic>
        <p:nvPicPr>
          <p:cNvPr id="1026" name="Picture 2">
            <a:extLst>
              <a:ext uri="{FF2B5EF4-FFF2-40B4-BE49-F238E27FC236}">
                <a16:creationId xmlns:a16="http://schemas.microsoft.com/office/drawing/2014/main" id="{DFCFE836-EDB3-01DC-FA2F-FAE9491E3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8629" y="5801089"/>
            <a:ext cx="3403600"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610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AutoShape 4">
            <a:extLst>
              <a:ext uri="{FF2B5EF4-FFF2-40B4-BE49-F238E27FC236}">
                <a16:creationId xmlns:a16="http://schemas.microsoft.com/office/drawing/2014/main" id="{F7B08D8D-DF2E-030A-C6C7-511DFBC85BC0}"/>
              </a:ext>
            </a:extLst>
          </p:cNvPr>
          <p:cNvSpPr/>
          <p:nvPr/>
        </p:nvSpPr>
        <p:spPr>
          <a:xfrm>
            <a:off x="711200" y="636173"/>
            <a:ext cx="17157206" cy="2068927"/>
          </a:xfrm>
          <a:prstGeom prst="rect">
            <a:avLst/>
          </a:prstGeom>
          <a:solidFill>
            <a:srgbClr val="D4C46B">
              <a:alpha val="29804"/>
            </a:srgbClr>
          </a:solidFill>
        </p:spPr>
        <p:txBody>
          <a:bodyPr/>
          <a:lstStyle/>
          <a:p>
            <a:endParaRPr lang="en-CA"/>
          </a:p>
        </p:txBody>
      </p:sp>
      <p:sp>
        <p:nvSpPr>
          <p:cNvPr id="4" name="AutoShape 4"/>
          <p:cNvSpPr/>
          <p:nvPr/>
        </p:nvSpPr>
        <p:spPr>
          <a:xfrm>
            <a:off x="711200" y="596611"/>
            <a:ext cx="17195800" cy="2068927"/>
          </a:xfrm>
          <a:prstGeom prst="rect">
            <a:avLst/>
          </a:prstGeom>
          <a:solidFill>
            <a:srgbClr val="D4C46B">
              <a:alpha val="29804"/>
            </a:srgbClr>
          </a:solidFill>
        </p:spPr>
        <p:txBody>
          <a:bodyPr/>
          <a:lstStyle/>
          <a:p>
            <a:endParaRPr lang="en-CA"/>
          </a:p>
        </p:txBody>
      </p:sp>
      <p:grpSp>
        <p:nvGrpSpPr>
          <p:cNvPr id="5" name="Group 5"/>
          <p:cNvGrpSpPr/>
          <p:nvPr/>
        </p:nvGrpSpPr>
        <p:grpSpPr>
          <a:xfrm>
            <a:off x="990600" y="6277679"/>
            <a:ext cx="8308285" cy="2941737"/>
            <a:chOff x="0" y="4091632"/>
            <a:chExt cx="10155151" cy="3298776"/>
          </a:xfrm>
        </p:grpSpPr>
        <p:sp>
          <p:nvSpPr>
            <p:cNvPr id="7" name="TextBox 7"/>
            <p:cNvSpPr txBox="1"/>
            <p:nvPr/>
          </p:nvSpPr>
          <p:spPr>
            <a:xfrm>
              <a:off x="0" y="5926624"/>
              <a:ext cx="10155151" cy="649751"/>
            </a:xfrm>
            <a:prstGeom prst="rect">
              <a:avLst/>
            </a:prstGeom>
          </p:spPr>
          <p:txBody>
            <a:bodyPr lIns="0" tIns="0" rIns="0" bIns="0" rtlCol="0" anchor="t">
              <a:spAutoFit/>
            </a:bodyPr>
            <a:lstStyle/>
            <a:p>
              <a:pPr algn="r">
                <a:lnSpc>
                  <a:spcPts val="3839"/>
                </a:lnSpc>
              </a:pPr>
              <a:endParaRPr lang="en-US" sz="3199" spc="479">
                <a:solidFill>
                  <a:srgbClr val="D4C46B"/>
                </a:solidFill>
                <a:latin typeface="Montserrat Light"/>
              </a:endParaRPr>
            </a:p>
          </p:txBody>
        </p:sp>
        <p:sp>
          <p:nvSpPr>
            <p:cNvPr id="8" name="TextBox 8"/>
            <p:cNvSpPr txBox="1"/>
            <p:nvPr/>
          </p:nvSpPr>
          <p:spPr>
            <a:xfrm>
              <a:off x="0" y="4091632"/>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sp>
          <p:nvSpPr>
            <p:cNvPr id="9" name="TextBox 9"/>
            <p:cNvSpPr txBox="1"/>
            <p:nvPr/>
          </p:nvSpPr>
          <p:spPr>
            <a:xfrm>
              <a:off x="0" y="6733476"/>
              <a:ext cx="10155151" cy="656932"/>
            </a:xfrm>
            <a:prstGeom prst="rect">
              <a:avLst/>
            </a:prstGeom>
          </p:spPr>
          <p:txBody>
            <a:bodyPr lIns="0" tIns="0" rIns="0" bIns="0" rtlCol="0" anchor="t">
              <a:spAutoFit/>
            </a:bodyPr>
            <a:lstStyle/>
            <a:p>
              <a:pPr algn="r">
                <a:lnSpc>
                  <a:spcPts val="4200"/>
                </a:lnSpc>
              </a:pPr>
              <a:endParaRPr lang="en-US" sz="2800" spc="28">
                <a:solidFill>
                  <a:srgbClr val="FFFEE6"/>
                </a:solidFill>
                <a:latin typeface="Montserrat Light"/>
              </a:endParaRPr>
            </a:p>
          </p:txBody>
        </p:sp>
      </p:grpSp>
      <p:sp>
        <p:nvSpPr>
          <p:cNvPr id="12" name="TextBox 12"/>
          <p:cNvSpPr txBox="1"/>
          <p:nvPr/>
        </p:nvSpPr>
        <p:spPr>
          <a:xfrm>
            <a:off x="3126347" y="760482"/>
            <a:ext cx="11554853" cy="1615827"/>
          </a:xfrm>
          <a:prstGeom prst="rect">
            <a:avLst/>
          </a:prstGeom>
        </p:spPr>
        <p:txBody>
          <a:bodyPr wrap="square" lIns="0" tIns="0" rIns="0" bIns="0" rtlCol="0" anchor="t">
            <a:spAutoFit/>
          </a:bodyPr>
          <a:lstStyle/>
          <a:p>
            <a:pPr algn="ctr">
              <a:lnSpc>
                <a:spcPts val="14400"/>
              </a:lnSpc>
            </a:pPr>
            <a:r>
              <a:rPr lang="en-US" sz="7200" spc="-144" dirty="0">
                <a:solidFill>
                  <a:srgbClr val="FFFEE6"/>
                </a:solidFill>
                <a:latin typeface="Glacial Indifference" panose="020B0604020202020204" charset="0"/>
              </a:rPr>
              <a:t>The Dataset</a:t>
            </a:r>
          </a:p>
        </p:txBody>
      </p:sp>
      <p:sp>
        <p:nvSpPr>
          <p:cNvPr id="16" name="TextBox 15">
            <a:extLst>
              <a:ext uri="{FF2B5EF4-FFF2-40B4-BE49-F238E27FC236}">
                <a16:creationId xmlns:a16="http://schemas.microsoft.com/office/drawing/2014/main" id="{B2A2E374-F877-00BD-B46D-10A3E0833BE7}"/>
              </a:ext>
            </a:extLst>
          </p:cNvPr>
          <p:cNvSpPr txBox="1"/>
          <p:nvPr/>
        </p:nvSpPr>
        <p:spPr>
          <a:xfrm>
            <a:off x="4331773" y="4476912"/>
            <a:ext cx="9144000" cy="369332"/>
          </a:xfrm>
          <a:prstGeom prst="rect">
            <a:avLst/>
          </a:prstGeom>
          <a:noFill/>
        </p:spPr>
        <p:txBody>
          <a:bodyPr wrap="square">
            <a:spAutoFit/>
          </a:bodyPr>
          <a:lstStyle/>
          <a:p>
            <a:endParaRPr lang="en-CA" dirty="0"/>
          </a:p>
        </p:txBody>
      </p:sp>
      <p:sp>
        <p:nvSpPr>
          <p:cNvPr id="22" name="Google Shape;3435;p91">
            <a:extLst>
              <a:ext uri="{FF2B5EF4-FFF2-40B4-BE49-F238E27FC236}">
                <a16:creationId xmlns:a16="http://schemas.microsoft.com/office/drawing/2014/main" id="{1EA233C1-BA30-90AB-4E07-9010CB5FEB8A}"/>
              </a:ext>
            </a:extLst>
          </p:cNvPr>
          <p:cNvSpPr txBox="1">
            <a:spLocks/>
          </p:cNvSpPr>
          <p:nvPr/>
        </p:nvSpPr>
        <p:spPr>
          <a:xfrm>
            <a:off x="3306715" y="5109067"/>
            <a:ext cx="1753929" cy="398902"/>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endParaRPr lang="en-CA" dirty="0"/>
          </a:p>
        </p:txBody>
      </p:sp>
      <p:sp>
        <p:nvSpPr>
          <p:cNvPr id="23" name="Google Shape;3437;p91">
            <a:extLst>
              <a:ext uri="{FF2B5EF4-FFF2-40B4-BE49-F238E27FC236}">
                <a16:creationId xmlns:a16="http://schemas.microsoft.com/office/drawing/2014/main" id="{2ADEBC9E-2522-F2D1-3A53-5362C0A2B730}"/>
              </a:ext>
            </a:extLst>
          </p:cNvPr>
          <p:cNvSpPr txBox="1">
            <a:spLocks/>
          </p:cNvSpPr>
          <p:nvPr/>
        </p:nvSpPr>
        <p:spPr>
          <a:xfrm>
            <a:off x="5288897" y="4281771"/>
            <a:ext cx="1381814" cy="398902"/>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endParaRPr lang="en-CA" sz="1800" dirty="0"/>
          </a:p>
        </p:txBody>
      </p:sp>
      <p:sp>
        <p:nvSpPr>
          <p:cNvPr id="24" name="Google Shape;3439;p91">
            <a:extLst>
              <a:ext uri="{FF2B5EF4-FFF2-40B4-BE49-F238E27FC236}">
                <a16:creationId xmlns:a16="http://schemas.microsoft.com/office/drawing/2014/main" id="{04A9D04F-B297-F95A-10DA-409422F2D0F4}"/>
              </a:ext>
            </a:extLst>
          </p:cNvPr>
          <p:cNvSpPr txBox="1">
            <a:spLocks/>
          </p:cNvSpPr>
          <p:nvPr/>
        </p:nvSpPr>
        <p:spPr>
          <a:xfrm>
            <a:off x="6468754" y="6931417"/>
            <a:ext cx="1391134" cy="444475"/>
          </a:xfrm>
          <a:prstGeom prst="rect">
            <a:avLst/>
          </a:prstGeom>
        </p:spPr>
        <p:txBody>
          <a:bodyPr spcFirstLastPara="1" wrap="square" lIns="91425" tIns="91425" rIns="91425" bIns="91425"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endParaRPr lang="en-CA" sz="1800" dirty="0"/>
          </a:p>
        </p:txBody>
      </p:sp>
      <p:pic>
        <p:nvPicPr>
          <p:cNvPr id="2" name="Picture 6">
            <a:extLst>
              <a:ext uri="{FF2B5EF4-FFF2-40B4-BE49-F238E27FC236}">
                <a16:creationId xmlns:a16="http://schemas.microsoft.com/office/drawing/2014/main" id="{2FCEF25A-FB49-5FC7-384F-5D02074B7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5277" y="4009321"/>
            <a:ext cx="6707239" cy="54086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1A2802-7CE1-29E4-8DE0-8E20658B51F7}"/>
              </a:ext>
            </a:extLst>
          </p:cNvPr>
          <p:cNvSpPr txBox="1"/>
          <p:nvPr/>
        </p:nvSpPr>
        <p:spPr>
          <a:xfrm>
            <a:off x="2347457" y="3023044"/>
            <a:ext cx="14924244" cy="461665"/>
          </a:xfrm>
          <a:prstGeom prst="rect">
            <a:avLst/>
          </a:prstGeom>
          <a:noFill/>
        </p:spPr>
        <p:txBody>
          <a:bodyPr wrap="square" rtlCol="0">
            <a:spAutoFit/>
          </a:bodyPr>
          <a:lstStyle/>
          <a:p>
            <a:r>
              <a:rPr lang="en-IN" sz="2400" dirty="0"/>
              <a:t>Website reference :  https://www150.statcan.gc.ca/n1/pub/85-002-x/2022001/article/00005-eng.htm</a:t>
            </a:r>
          </a:p>
        </p:txBody>
      </p:sp>
      <p:pic>
        <p:nvPicPr>
          <p:cNvPr id="10" name="Picture 9">
            <a:extLst>
              <a:ext uri="{FF2B5EF4-FFF2-40B4-BE49-F238E27FC236}">
                <a16:creationId xmlns:a16="http://schemas.microsoft.com/office/drawing/2014/main" id="{AE0616A9-B66C-D9D3-F920-F39898C93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1387" y="3661555"/>
            <a:ext cx="7683956" cy="6104149"/>
          </a:xfrm>
          <a:prstGeom prst="rect">
            <a:avLst/>
          </a:prstGeom>
        </p:spPr>
      </p:pic>
    </p:spTree>
    <p:extLst>
      <p:ext uri="{BB962C8B-B14F-4D97-AF65-F5344CB8AC3E}">
        <p14:creationId xmlns:p14="http://schemas.microsoft.com/office/powerpoint/2010/main" val="3959230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AE1556-4A79-FE33-3324-93A30B326D6C}"/>
              </a:ext>
            </a:extLst>
          </p:cNvPr>
          <p:cNvPicPr>
            <a:picLocks noChangeAspect="1"/>
          </p:cNvPicPr>
          <p:nvPr/>
        </p:nvPicPr>
        <p:blipFill>
          <a:blip r:embed="rId3"/>
          <a:stretch>
            <a:fillRect/>
          </a:stretch>
        </p:blipFill>
        <p:spPr>
          <a:xfrm>
            <a:off x="2015635" y="2308667"/>
            <a:ext cx="13296935" cy="6428320"/>
          </a:xfrm>
          <a:prstGeom prst="rect">
            <a:avLst/>
          </a:prstGeom>
        </p:spPr>
      </p:pic>
      <p:sp>
        <p:nvSpPr>
          <p:cNvPr id="5" name="TextBox 4">
            <a:extLst>
              <a:ext uri="{FF2B5EF4-FFF2-40B4-BE49-F238E27FC236}">
                <a16:creationId xmlns:a16="http://schemas.microsoft.com/office/drawing/2014/main" id="{17233703-33C5-F938-7565-061DFE308FF8}"/>
              </a:ext>
            </a:extLst>
          </p:cNvPr>
          <p:cNvSpPr txBox="1"/>
          <p:nvPr/>
        </p:nvSpPr>
        <p:spPr>
          <a:xfrm>
            <a:off x="3080084" y="9115609"/>
            <a:ext cx="12127832" cy="369332"/>
          </a:xfrm>
          <a:prstGeom prst="rect">
            <a:avLst/>
          </a:prstGeom>
          <a:noFill/>
        </p:spPr>
        <p:txBody>
          <a:bodyPr wrap="square">
            <a:spAutoFit/>
          </a:bodyPr>
          <a:lstStyle/>
          <a:p>
            <a:r>
              <a:rPr lang="en-IN" sz="1800" dirty="0"/>
              <a:t>Website reference :  </a:t>
            </a:r>
            <a:r>
              <a:rPr lang="en-US" dirty="0">
                <a:solidFill>
                  <a:schemeClr val="tx1">
                    <a:lumMod val="95000"/>
                  </a:schemeClr>
                </a:solidFill>
                <a:hlinkClick r:id="rId4">
                  <a:extLst>
                    <a:ext uri="{A12FA001-AC4F-418D-AE19-62706E023703}">
                      <ahyp:hlinkClr xmlns:ahyp="http://schemas.microsoft.com/office/drawing/2018/hyperlinkcolor" val="tx"/>
                    </a:ext>
                  </a:extLst>
                </a:hlinkClick>
              </a:rPr>
              <a:t>Police-reported hate crime, by type of motivation, Canada (selected police services) (statcan.gc.ca)</a:t>
            </a:r>
            <a:endParaRPr lang="en-CA" dirty="0">
              <a:solidFill>
                <a:schemeClr val="tx1">
                  <a:lumMod val="95000"/>
                </a:schemeClr>
              </a:solidFill>
            </a:endParaRPr>
          </a:p>
        </p:txBody>
      </p:sp>
      <p:sp>
        <p:nvSpPr>
          <p:cNvPr id="7" name="TextBox 6">
            <a:extLst>
              <a:ext uri="{FF2B5EF4-FFF2-40B4-BE49-F238E27FC236}">
                <a16:creationId xmlns:a16="http://schemas.microsoft.com/office/drawing/2014/main" id="{0A68FC1D-D62C-878C-CBE9-ACFCCF22F436}"/>
              </a:ext>
            </a:extLst>
          </p:cNvPr>
          <p:cNvSpPr txBox="1"/>
          <p:nvPr/>
        </p:nvSpPr>
        <p:spPr>
          <a:xfrm>
            <a:off x="2528541" y="842127"/>
            <a:ext cx="11781398" cy="707886"/>
          </a:xfrm>
          <a:prstGeom prst="rect">
            <a:avLst/>
          </a:prstGeom>
          <a:noFill/>
        </p:spPr>
        <p:txBody>
          <a:bodyPr wrap="square">
            <a:spAutoFit/>
          </a:bodyPr>
          <a:lstStyle/>
          <a:p>
            <a:r>
              <a:rPr lang="en-IN" sz="4000" dirty="0">
                <a:highlight>
                  <a:srgbClr val="B0A046"/>
                </a:highlight>
              </a:rPr>
              <a:t>Police Reported Hate Crimes By Type of Motivation</a:t>
            </a:r>
          </a:p>
        </p:txBody>
      </p:sp>
    </p:spTree>
    <p:extLst>
      <p:ext uri="{BB962C8B-B14F-4D97-AF65-F5344CB8AC3E}">
        <p14:creationId xmlns:p14="http://schemas.microsoft.com/office/powerpoint/2010/main" val="31921634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AE1D31B49A5B4AAD5C28C86C7496FE" ma:contentTypeVersion="8" ma:contentTypeDescription="Create a new document." ma:contentTypeScope="" ma:versionID="ba250b005269259d862e71b19db3fad3">
  <xsd:schema xmlns:xsd="http://www.w3.org/2001/XMLSchema" xmlns:xs="http://www.w3.org/2001/XMLSchema" xmlns:p="http://schemas.microsoft.com/office/2006/metadata/properties" xmlns:ns3="35c50043-c88f-427c-97f8-54f3d05734c7" xmlns:ns4="28d20e9f-f2b4-4507-9dd3-cd46f20f7681" targetNamespace="http://schemas.microsoft.com/office/2006/metadata/properties" ma:root="true" ma:fieldsID="53dfc9208e4b9f3478ca95d9b06aba1a" ns3:_="" ns4:_="">
    <xsd:import namespace="35c50043-c88f-427c-97f8-54f3d05734c7"/>
    <xsd:import namespace="28d20e9f-f2b4-4507-9dd3-cd46f20f7681"/>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c50043-c88f-427c-97f8-54f3d05734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8d20e9f-f2b4-4507-9dd3-cd46f20f768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35c50043-c88f-427c-97f8-54f3d05734c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6EECED-0A82-46FC-86CE-80EAAC450760}">
  <ds:schemaRefs>
    <ds:schemaRef ds:uri="28d20e9f-f2b4-4507-9dd3-cd46f20f7681"/>
    <ds:schemaRef ds:uri="35c50043-c88f-427c-97f8-54f3d05734c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0B02058-5171-48F4-851A-58D14AA6248F}">
  <ds:schemaRefs>
    <ds:schemaRef ds:uri="28d20e9f-f2b4-4507-9dd3-cd46f20f7681"/>
    <ds:schemaRef ds:uri="35c50043-c88f-427c-97f8-54f3d05734c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C262A69-E15B-4A66-9DE1-57DB3489370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3393</TotalTime>
  <Words>1901</Words>
  <Application>Microsoft Office PowerPoint</Application>
  <PresentationFormat>Custom</PresentationFormat>
  <Paragraphs>376</Paragraphs>
  <Slides>33</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Calisto MT</vt:lpstr>
      <vt:lpstr>Montserrat Light</vt:lpstr>
      <vt:lpstr>Open Sans</vt:lpstr>
      <vt:lpstr>Times New Roman</vt:lpstr>
      <vt:lpstr>Glacial Indifference</vt:lpstr>
      <vt:lpstr>Wingdings 2</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Canadian Hate Crimes Analysis</dc:title>
  <dc:creator>sahar sharma</dc:creator>
  <cp:lastModifiedBy>Namood E Sehar</cp:lastModifiedBy>
  <cp:revision>128</cp:revision>
  <dcterms:created xsi:type="dcterms:W3CDTF">2006-08-16T00:00:00Z</dcterms:created>
  <dcterms:modified xsi:type="dcterms:W3CDTF">2023-12-04T21:22:06Z</dcterms:modified>
  <dc:identifier>DAFt0XKEal0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0x0101000EAE1D31B49A5B4AAD5C28C86C7496FE</vt:lpwstr>
  </property>
</Properties>
</file>